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notesMasterIdLst>
    <p:notesMasterId r:id="rId59"/>
  </p:notesMasterIdLst>
  <p:sldIdLst>
    <p:sldId id="256" r:id="rId2"/>
    <p:sldId id="614" r:id="rId3"/>
    <p:sldId id="533" r:id="rId4"/>
    <p:sldId id="484" r:id="rId5"/>
    <p:sldId id="453" r:id="rId6"/>
    <p:sldId id="454" r:id="rId7"/>
    <p:sldId id="455" r:id="rId8"/>
    <p:sldId id="465" r:id="rId9"/>
    <p:sldId id="464" r:id="rId10"/>
    <p:sldId id="616" r:id="rId11"/>
    <p:sldId id="526" r:id="rId12"/>
    <p:sldId id="385" r:id="rId13"/>
    <p:sldId id="615" r:id="rId14"/>
    <p:sldId id="444" r:id="rId15"/>
    <p:sldId id="518" r:id="rId16"/>
    <p:sldId id="466" r:id="rId17"/>
    <p:sldId id="485" r:id="rId18"/>
    <p:sldId id="486" r:id="rId19"/>
    <p:sldId id="489" r:id="rId20"/>
    <p:sldId id="522" r:id="rId21"/>
    <p:sldId id="496" r:id="rId22"/>
    <p:sldId id="588" r:id="rId23"/>
    <p:sldId id="498" r:id="rId24"/>
    <p:sldId id="499" r:id="rId25"/>
    <p:sldId id="602" r:id="rId26"/>
    <p:sldId id="603" r:id="rId27"/>
    <p:sldId id="586" r:id="rId28"/>
    <p:sldId id="502" r:id="rId29"/>
    <p:sldId id="604" r:id="rId30"/>
    <p:sldId id="259" r:id="rId31"/>
    <p:sldId id="505" r:id="rId32"/>
    <p:sldId id="506" r:id="rId33"/>
    <p:sldId id="610" r:id="rId34"/>
    <p:sldId id="580" r:id="rId35"/>
    <p:sldId id="611" r:id="rId36"/>
    <p:sldId id="508" r:id="rId37"/>
    <p:sldId id="519" r:id="rId38"/>
    <p:sldId id="599" r:id="rId39"/>
    <p:sldId id="606" r:id="rId40"/>
    <p:sldId id="509" r:id="rId41"/>
    <p:sldId id="589" r:id="rId42"/>
    <p:sldId id="612" r:id="rId43"/>
    <p:sldId id="510" r:id="rId44"/>
    <p:sldId id="513" r:id="rId45"/>
    <p:sldId id="515" r:id="rId46"/>
    <p:sldId id="524" r:id="rId47"/>
    <p:sldId id="523" r:id="rId48"/>
    <p:sldId id="517" r:id="rId49"/>
    <p:sldId id="554" r:id="rId50"/>
    <p:sldId id="556" r:id="rId51"/>
    <p:sldId id="557" r:id="rId52"/>
    <p:sldId id="558" r:id="rId53"/>
    <p:sldId id="613" r:id="rId54"/>
    <p:sldId id="607" r:id="rId55"/>
    <p:sldId id="608" r:id="rId56"/>
    <p:sldId id="609" r:id="rId57"/>
    <p:sldId id="584" r:id="rId58"/>
  </p:sldIdLst>
  <p:sldSz cx="914558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104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orient="horz" pos="1049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  <p15:guide id="10" orient="horz" pos="3158" userDrawn="1">
          <p15:clr>
            <a:srgbClr val="A4A3A4"/>
          </p15:clr>
        </p15:guide>
        <p15:guide id="11" pos="2881">
          <p15:clr>
            <a:srgbClr val="A4A3A4"/>
          </p15:clr>
        </p15:guide>
        <p15:guide id="12" pos="288">
          <p15:clr>
            <a:srgbClr val="A4A3A4"/>
          </p15:clr>
        </p15:guide>
        <p15:guide id="13" pos="432">
          <p15:clr>
            <a:srgbClr val="A4A3A4"/>
          </p15:clr>
        </p15:guide>
        <p15:guide id="14" pos="5473">
          <p15:clr>
            <a:srgbClr val="A4A3A4"/>
          </p15:clr>
        </p15:guide>
        <p15:guide id="15" pos="53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99CC"/>
    <a:srgbClr val="0000FF"/>
    <a:srgbClr val="7F8C8D"/>
    <a:srgbClr val="ECF0F1"/>
    <a:srgbClr val="E74C3C"/>
    <a:srgbClr val="94B155"/>
    <a:srgbClr val="3D9FAC"/>
    <a:srgbClr val="FEB834"/>
    <a:srgbClr val="5B4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6301" autoAdjust="0"/>
  </p:normalViewPr>
  <p:slideViewPr>
    <p:cSldViewPr snapToGrid="0" showGuides="1">
      <p:cViewPr varScale="1">
        <p:scale>
          <a:sx n="113" d="100"/>
          <a:sy n="113" d="100"/>
        </p:scale>
        <p:origin x="1362" y="102"/>
      </p:cViewPr>
      <p:guideLst>
        <p:guide orient="horz" pos="2160"/>
        <p:guide pos="3840"/>
        <p:guide pos="384"/>
        <p:guide pos="576"/>
        <p:guide pos="7296"/>
        <p:guide pos="7104"/>
        <p:guide orient="horz" pos="3888"/>
        <p:guide orient="horz" pos="1049"/>
        <p:guide orient="horz" pos="686"/>
        <p:guide orient="horz" pos="3158"/>
        <p:guide pos="2881"/>
        <p:guide pos="288"/>
        <p:guide pos="432"/>
        <p:guide pos="5473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360C-F423-4191-B903-C96919C651F4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94D-9457-4CB1-9230-4797428E1A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3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9B243-E3FC-4D3B-9EEE-6DD6269F9F40}" type="slidenum"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宋体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43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94D-9457-4CB1-9230-4797428E1A57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4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DA1BB-78D1-4DB6-8BAC-902838301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22363"/>
            <a:ext cx="6859191" cy="2387600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FCA769-D6BA-4EA6-A40E-6C681D290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602038"/>
            <a:ext cx="6859191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BB4A1-5C78-409C-9753-79F3F395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979040-6224-40BC-A812-0D0F1D45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186B1-32DF-45FD-8160-9CCFF931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74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8AB92-C98C-4C82-A908-B3544CA7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87EE63-3D15-4DBB-A1CE-06E9466FA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03AA0-7F3E-4B2C-9647-D04FB387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BFEF0-623A-4A42-A371-3BA73B03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73C02-64C5-436C-B73D-6E8F1D47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2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4EDD55-06F6-451F-80F2-1C9A859AD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5125"/>
            <a:ext cx="197201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73ED4-69E4-405C-9906-83910674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5125"/>
            <a:ext cx="5801732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94720-E96A-4354-8F04-220BD841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8A551-3A23-4531-BC2D-968A954E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F4C15-5F3C-4548-89F6-AA2FE64A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67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29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721675" y="1600201"/>
            <a:ext cx="4424178" cy="3662363"/>
          </a:xfrm>
          <a:prstGeom prst="roundRect">
            <a:avLst>
              <a:gd name="adj" fmla="val 2031"/>
            </a:avLst>
          </a:prstGeom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85919" y="2112461"/>
            <a:ext cx="3011858" cy="585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endParaRPr lang="en-US" dirty="0"/>
          </a:p>
        </p:txBody>
      </p:sp>
      <p:sp>
        <p:nvSpPr>
          <p:cNvPr id="50" name="Content Placeholder 15"/>
          <p:cNvSpPr>
            <a:spLocks noGrp="1"/>
          </p:cNvSpPr>
          <p:nvPr>
            <p:ph sz="quarter" idx="12"/>
          </p:nvPr>
        </p:nvSpPr>
        <p:spPr>
          <a:xfrm>
            <a:off x="685919" y="3552826"/>
            <a:ext cx="3642755" cy="1198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Content Placeholder 17"/>
          <p:cNvSpPr>
            <a:spLocks noGrp="1"/>
          </p:cNvSpPr>
          <p:nvPr>
            <p:ph sz="quarter" idx="13"/>
          </p:nvPr>
        </p:nvSpPr>
        <p:spPr>
          <a:xfrm>
            <a:off x="688315" y="2735011"/>
            <a:ext cx="2557907" cy="390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5588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2782974" y="3837116"/>
            <a:ext cx="3579640" cy="604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209292" y="4441825"/>
            <a:ext cx="2704379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2519205" y="5129214"/>
            <a:ext cx="4107179" cy="1030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66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685919" y="1603376"/>
            <a:ext cx="2465022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3340034" y="1603376"/>
            <a:ext cx="2465022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5994149" y="1609068"/>
            <a:ext cx="2465022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85919" y="3773598"/>
            <a:ext cx="2464523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340533" y="3773597"/>
            <a:ext cx="2464523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995146" y="3773600"/>
            <a:ext cx="2464523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1599088" y="3522296"/>
            <a:ext cx="631046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54"/>
          <p:cNvSpPr>
            <a:spLocks noGrp="1"/>
          </p:cNvSpPr>
          <p:nvPr>
            <p:ph type="body" sz="quarter" idx="14"/>
          </p:nvPr>
        </p:nvSpPr>
        <p:spPr>
          <a:xfrm>
            <a:off x="4261340" y="3532292"/>
            <a:ext cx="631046" cy="24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6911320" y="3519874"/>
            <a:ext cx="631046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16"/>
          </p:nvPr>
        </p:nvSpPr>
        <p:spPr>
          <a:xfrm>
            <a:off x="954548" y="4047786"/>
            <a:ext cx="1927267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58"/>
          <p:cNvSpPr>
            <a:spLocks noGrp="1"/>
          </p:cNvSpPr>
          <p:nvPr>
            <p:ph type="body" sz="quarter" idx="17"/>
          </p:nvPr>
        </p:nvSpPr>
        <p:spPr>
          <a:xfrm>
            <a:off x="954548" y="4945815"/>
            <a:ext cx="1927267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58"/>
          <p:cNvSpPr>
            <a:spLocks noGrp="1"/>
          </p:cNvSpPr>
          <p:nvPr>
            <p:ph type="body" sz="quarter" idx="19"/>
          </p:nvPr>
        </p:nvSpPr>
        <p:spPr>
          <a:xfrm>
            <a:off x="3609161" y="4945815"/>
            <a:ext cx="1927267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58"/>
          <p:cNvSpPr>
            <a:spLocks noGrp="1"/>
          </p:cNvSpPr>
          <p:nvPr>
            <p:ph type="body" sz="quarter" idx="20"/>
          </p:nvPr>
        </p:nvSpPr>
        <p:spPr>
          <a:xfrm>
            <a:off x="3608911" y="4047786"/>
            <a:ext cx="1927267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58"/>
          <p:cNvSpPr>
            <a:spLocks noGrp="1"/>
          </p:cNvSpPr>
          <p:nvPr>
            <p:ph type="body" sz="quarter" idx="21"/>
          </p:nvPr>
        </p:nvSpPr>
        <p:spPr>
          <a:xfrm>
            <a:off x="6266111" y="4945815"/>
            <a:ext cx="1927267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22"/>
          </p:nvPr>
        </p:nvSpPr>
        <p:spPr>
          <a:xfrm>
            <a:off x="6265862" y="4047786"/>
            <a:ext cx="1927267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2376459" y="157038"/>
            <a:ext cx="4392670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2832490" y="772883"/>
            <a:ext cx="3471724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475823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3674398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6872971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41536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528244" y="1690876"/>
            <a:ext cx="1371838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188253" y="1690876"/>
            <a:ext cx="1371838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3867824" y="1675161"/>
            <a:ext cx="1371838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5546558" y="1683019"/>
            <a:ext cx="1371838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7224454" y="1690876"/>
            <a:ext cx="1371838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12" name="Arc 11"/>
          <p:cNvSpPr/>
          <p:nvPr userDrawn="1"/>
        </p:nvSpPr>
        <p:spPr>
          <a:xfrm>
            <a:off x="509519" y="1690876"/>
            <a:ext cx="1371838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 userDrawn="1"/>
        </p:nvSpPr>
        <p:spPr>
          <a:xfrm>
            <a:off x="2189089" y="1690876"/>
            <a:ext cx="1371838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 userDrawn="1"/>
        </p:nvSpPr>
        <p:spPr>
          <a:xfrm>
            <a:off x="3868661" y="1675161"/>
            <a:ext cx="1371838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 userDrawn="1"/>
        </p:nvSpPr>
        <p:spPr>
          <a:xfrm>
            <a:off x="5548233" y="1675161"/>
            <a:ext cx="1371838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 userDrawn="1"/>
        </p:nvSpPr>
        <p:spPr>
          <a:xfrm>
            <a:off x="7227806" y="1690876"/>
            <a:ext cx="1371838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670877" y="3937001"/>
            <a:ext cx="1016970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509519" y="4697414"/>
            <a:ext cx="1339686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2349612" y="3937001"/>
            <a:ext cx="1016970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2188253" y="4697414"/>
            <a:ext cx="1339686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4028346" y="3937001"/>
            <a:ext cx="1016970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866988" y="4697414"/>
            <a:ext cx="1339686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5868438" y="3937001"/>
            <a:ext cx="1016970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22"/>
          </p:nvPr>
        </p:nvSpPr>
        <p:spPr>
          <a:xfrm>
            <a:off x="5707080" y="4697414"/>
            <a:ext cx="1339686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3"/>
          <p:cNvSpPr>
            <a:spLocks noGrp="1"/>
          </p:cNvSpPr>
          <p:nvPr>
            <p:ph type="body" sz="quarter" idx="23"/>
          </p:nvPr>
        </p:nvSpPr>
        <p:spPr>
          <a:xfrm>
            <a:off x="7547172" y="3937001"/>
            <a:ext cx="1016970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24"/>
          </p:nvPr>
        </p:nvSpPr>
        <p:spPr>
          <a:xfrm>
            <a:off x="7385813" y="4697414"/>
            <a:ext cx="1339686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2376459" y="157038"/>
            <a:ext cx="4392670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26"/>
          </p:nvPr>
        </p:nvSpPr>
        <p:spPr>
          <a:xfrm>
            <a:off x="2832490" y="772883"/>
            <a:ext cx="3471724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475823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3674398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6872971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32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7757" y="914400"/>
            <a:ext cx="2515037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572794" y="2743200"/>
            <a:ext cx="2515037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057757" y="4572000"/>
            <a:ext cx="2515037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944632" y="4572000"/>
            <a:ext cx="2515037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85919" y="914400"/>
            <a:ext cx="1371838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3200956" y="2743200"/>
            <a:ext cx="1371838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685918" y="4572000"/>
            <a:ext cx="1371838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572794" y="4572000"/>
            <a:ext cx="1371838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2125635" y="4751388"/>
            <a:ext cx="1257518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2125635" y="5453063"/>
            <a:ext cx="2379282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6012509" y="4741129"/>
            <a:ext cx="1257518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6012510" y="5442804"/>
            <a:ext cx="2379282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4687114" y="2906018"/>
            <a:ext cx="1257518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4687114" y="3607693"/>
            <a:ext cx="2379282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2125635" y="1097252"/>
            <a:ext cx="1257518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125635" y="1798927"/>
            <a:ext cx="2379282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4896700" y="1325563"/>
            <a:ext cx="3160468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4896700" y="1949563"/>
            <a:ext cx="3160468" cy="4067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39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g Image"/>
          <p:cNvSpPr>
            <a:spLocks noGrp="1"/>
          </p:cNvSpPr>
          <p:nvPr>
            <p:ph type="pic" sz="quarter" idx="10"/>
          </p:nvPr>
        </p:nvSpPr>
        <p:spPr>
          <a:xfrm>
            <a:off x="5263476" y="0"/>
            <a:ext cx="3882112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2"/>
          </p:nvPr>
        </p:nvSpPr>
        <p:spPr>
          <a:xfrm>
            <a:off x="583508" y="2816226"/>
            <a:ext cx="1838644" cy="612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3"/>
          <p:cNvSpPr>
            <a:spLocks noGrp="1"/>
          </p:cNvSpPr>
          <p:nvPr>
            <p:ph sz="quarter" idx="13"/>
          </p:nvPr>
        </p:nvSpPr>
        <p:spPr>
          <a:xfrm>
            <a:off x="1753932" y="3454156"/>
            <a:ext cx="668220" cy="277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Chart Placeholder 40"/>
          <p:cNvSpPr>
            <a:spLocks noGrp="1"/>
          </p:cNvSpPr>
          <p:nvPr>
            <p:ph type="chart" sz="quarter" idx="14"/>
          </p:nvPr>
        </p:nvSpPr>
        <p:spPr>
          <a:xfrm>
            <a:off x="583508" y="4308475"/>
            <a:ext cx="3989286" cy="1703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460616" y="1061261"/>
            <a:ext cx="4392670" cy="619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8"/>
          <p:cNvSpPr>
            <a:spLocks noGrp="1"/>
          </p:cNvSpPr>
          <p:nvPr>
            <p:ph type="body" sz="quarter" idx="26"/>
          </p:nvPr>
        </p:nvSpPr>
        <p:spPr>
          <a:xfrm>
            <a:off x="460616" y="1677106"/>
            <a:ext cx="3471724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0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5588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5259370" y="2513232"/>
            <a:ext cx="3160468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5259370" y="3137232"/>
            <a:ext cx="3160468" cy="1066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39EAC-0C9D-4EDE-8226-8A15BA1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47622-04BC-457F-B4D5-F11D224A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5E6711-B6A3-4734-BF52-8D452600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506C5-4AD1-45D7-8E98-29BA6AF2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6600A-280D-4BAD-AF03-5118A569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918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572794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2512656" y="0"/>
            <a:ext cx="343674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5949396" y="0"/>
            <a:ext cx="319619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6632933" y="3429000"/>
            <a:ext cx="251265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512378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572794" y="3429000"/>
            <a:ext cx="2060416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6638888" y="2206625"/>
            <a:ext cx="1817209" cy="369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3240254" y="4340226"/>
            <a:ext cx="2815126" cy="41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4705634" y="5221387"/>
            <a:ext cx="1669546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5023162" y="4775264"/>
            <a:ext cx="1034490" cy="309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426318" y="893764"/>
            <a:ext cx="1528946" cy="314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426316" y="1228726"/>
            <a:ext cx="1978343" cy="42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426317" y="1936939"/>
            <a:ext cx="1669546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7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700976" y="4904155"/>
            <a:ext cx="716034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  <a:latin typeface="FontAwesome" pitchFamily="2" charset="0"/>
              </a:rPr>
              <a:t>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237447" y="4904155"/>
            <a:ext cx="179563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685919" y="1620839"/>
            <a:ext cx="1826736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671895" y="1620839"/>
            <a:ext cx="1826736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657593" y="1620839"/>
            <a:ext cx="1826736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643291" y="1620532"/>
            <a:ext cx="1826736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685919" y="3607816"/>
            <a:ext cx="1706462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2645775" y="3604658"/>
            <a:ext cx="1706462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4657178" y="3607816"/>
            <a:ext cx="1706462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643291" y="3607816"/>
            <a:ext cx="1706462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1520162" y="5023843"/>
            <a:ext cx="6829591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2376459" y="157038"/>
            <a:ext cx="4392670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8"/>
          <p:cNvSpPr>
            <a:spLocks noGrp="1"/>
          </p:cNvSpPr>
          <p:nvPr>
            <p:ph type="body" sz="quarter" idx="24"/>
          </p:nvPr>
        </p:nvSpPr>
        <p:spPr>
          <a:xfrm>
            <a:off x="2832490" y="772883"/>
            <a:ext cx="3471724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5"/>
          </p:nvPr>
        </p:nvSpPr>
        <p:spPr>
          <a:xfrm>
            <a:off x="475823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6"/>
          </p:nvPr>
        </p:nvSpPr>
        <p:spPr>
          <a:xfrm>
            <a:off x="3674398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6872971" y="6436671"/>
            <a:ext cx="1796794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7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374220" y="914400"/>
            <a:ext cx="3198574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4572794" y="3429000"/>
            <a:ext cx="3198574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822938" y="1987034"/>
            <a:ext cx="74985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572794" y="4501634"/>
            <a:ext cx="1078606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3822938" y="1980994"/>
            <a:ext cx="310721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635909" y="2538414"/>
            <a:ext cx="229473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2540512" y="4495594"/>
            <a:ext cx="310721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213663" y="5069249"/>
            <a:ext cx="229473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2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/>
          <p:cNvSpPr/>
          <p:nvPr userDrawn="1"/>
        </p:nvSpPr>
        <p:spPr>
          <a:xfrm>
            <a:off x="2854009" y="0"/>
            <a:ext cx="34375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572794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4371863" y="5700071"/>
            <a:ext cx="615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  <a:latin typeface="FontAwesome" pitchFamily="2" charset="0"/>
              </a:rPr>
              <a:t></a:t>
            </a:r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3272406" y="2322514"/>
            <a:ext cx="2680563" cy="1671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72332" y="1012369"/>
            <a:ext cx="268056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72332" y="1620487"/>
            <a:ext cx="2680563" cy="37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2332" y="4506836"/>
            <a:ext cx="1300463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52432" y="4506836"/>
            <a:ext cx="1300463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2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4572794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2854009" y="1"/>
            <a:ext cx="3437571" cy="436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113725" y="436841"/>
            <a:ext cx="919132" cy="246888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BRAND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370054" y="825394"/>
            <a:ext cx="2405480" cy="566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3370054" y="1912938"/>
            <a:ext cx="2405480" cy="203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558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4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7F736-EDC7-422B-9CDD-B616D373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9739"/>
            <a:ext cx="7888070" cy="2852737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731489-4143-46B4-AD39-669AD536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89464"/>
            <a:ext cx="788807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0E4B1-D74A-48F4-B413-023EF788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158E6-EE8C-485C-B057-6E983392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0E59F-DC8E-401F-8390-6BFB4F90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88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154D-4434-4EB3-A7F2-4D669184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20FBC-BAA7-4B3D-840B-CEB5E630D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5625"/>
            <a:ext cx="3886875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DB4344-DB94-498B-8CCE-7D3C0FA8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5625"/>
            <a:ext cx="3886875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1537BE-0936-4BD3-8233-0A623ED2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EABBF-DA91-434D-BD88-AED64732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B241D5-1EC2-4FA7-8A26-98497873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0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E1B3C-77B4-47BE-AD62-45CB3E57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5126"/>
            <a:ext cx="788807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8382C-1C0C-4A6E-A084-6F7821556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81163"/>
            <a:ext cx="386901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DE530D-C20C-45C8-9433-8C791CB74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505075"/>
            <a:ext cx="3869012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85F1BF-6831-4EEA-9502-8737207E9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81163"/>
            <a:ext cx="388806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E7081E-9AD6-4BBC-9830-34D01586E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505075"/>
            <a:ext cx="388806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F7A24B-CEB4-42C8-8E03-42A0B252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AC8022-3321-4D23-A25F-9D4DC3E2F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CFB1F4-09C6-4384-AC6B-8731BEB3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2ECFA-E54B-4547-9CE8-3AAA1214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2B33F3-86FC-4E3B-B72F-97B654C0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05557A-169C-44CC-AC64-14B31F8C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07F4CE-51E2-443A-85A6-5D03B95C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8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3097DD-B0C2-4B31-A3D9-1C043F0C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D9A4EB-7787-4F18-8AB1-F2DFD2FE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79D312-A764-46AE-8920-839C3F6C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3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DEB6E-0B21-4A47-9DA5-9DAE5668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7200"/>
            <a:ext cx="294969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7C7755-FE9B-448C-8EAE-A3EE10553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7426"/>
            <a:ext cx="4629954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3E3E1A-B3A7-4AF8-B2A6-CDB67D0F6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7400"/>
            <a:ext cx="294969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9F2B5-3E04-47E9-B63A-73F03019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F52660-90A0-480C-983E-CBDBB96B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86ED9-E983-4909-BF6C-F63BEA1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0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C540B-D875-46F8-A537-1765A48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7200"/>
            <a:ext cx="2949690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9EBF87-B7E5-4296-BE4C-9B662E5AD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7426"/>
            <a:ext cx="4629954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91CAD6-4EF0-43BB-A0B4-606667818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7400"/>
            <a:ext cx="294969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34FF73-C11A-4504-9607-FBBAD61B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DDE5C839-82DB-4F14-88B3-6B5BEC2CAAB5}" type="datetimeFigureOut">
              <a:rPr lang="zh-CN" altLang="en-US" smtClean="0"/>
              <a:pPr/>
              <a:t>2023/09/12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122F88-98E0-4857-8D45-0A729A40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FA63C9-E5EC-463F-B683-82E484A0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7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E24E5E-AB78-4BE9-AEBE-13F8A064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5126"/>
            <a:ext cx="7888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AEDAE6-3AF7-46B5-B80C-A49DBC05E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5625"/>
            <a:ext cx="7888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34B37A-AB5E-45E4-AFEF-8D849C698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80660-B258-4D61-92DB-24CE5526F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2AF17-D5F7-4535-B112-E5B9115149C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EC5B8F-EE19-4BBA-B284-F4F050D7E4B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" y="6270727"/>
            <a:ext cx="539349" cy="53934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CDA556-A81B-42B5-A805-85AFEF2BFD71}"/>
              </a:ext>
            </a:extLst>
          </p:cNvPr>
          <p:cNvSpPr/>
          <p:nvPr userDrawn="1"/>
        </p:nvSpPr>
        <p:spPr>
          <a:xfrm flipV="1">
            <a:off x="0" y="6813761"/>
            <a:ext cx="9145587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                                      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69E3C8-CC5C-48E7-A9B0-488DF02AA533}"/>
              </a:ext>
            </a:extLst>
          </p:cNvPr>
          <p:cNvSpPr/>
          <p:nvPr userDrawn="1"/>
        </p:nvSpPr>
        <p:spPr>
          <a:xfrm flipV="1">
            <a:off x="1" y="571"/>
            <a:ext cx="9145587" cy="843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67AA58D-EC65-4F61-9BC5-D4E9553565C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0400"/>
            <a:ext cx="2" cy="68302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2A4969-8D0D-480B-B325-3AD95B5CFAD6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5584" y="12138"/>
            <a:ext cx="2" cy="68302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24678B4-3C13-4530-9DC0-801CF3489B85}"/>
              </a:ext>
            </a:extLst>
          </p:cNvPr>
          <p:cNvCxnSpPr>
            <a:cxnSpLocks/>
          </p:cNvCxnSpPr>
          <p:nvPr userDrawn="1"/>
        </p:nvCxnSpPr>
        <p:spPr>
          <a:xfrm>
            <a:off x="1" y="111550"/>
            <a:ext cx="914558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8D65862-7BE3-448C-9CF4-5F924E67A16A}"/>
              </a:ext>
            </a:extLst>
          </p:cNvPr>
          <p:cNvCxnSpPr>
            <a:cxnSpLocks/>
          </p:cNvCxnSpPr>
          <p:nvPr userDrawn="1"/>
        </p:nvCxnSpPr>
        <p:spPr>
          <a:xfrm>
            <a:off x="415392" y="6775033"/>
            <a:ext cx="873019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9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660" r:id="rId13"/>
    <p:sldLayoutId id="2147483650" r:id="rId14"/>
    <p:sldLayoutId id="2147483659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8" r:id="rId22"/>
    <p:sldLayoutId id="2147483661" r:id="rId23"/>
    <p:sldLayoutId id="2147483662" r:id="rId24"/>
    <p:sldLayoutId id="2147483957" r:id="rId25"/>
  </p:sldLayoutIdLs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Times New Roman" panose="02020603050405020304" pitchFamily="18" charset="0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image" Target="../media/image4.tmp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4.tmp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.tmp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19" Type="http://schemas.openxmlformats.org/officeDocument/2006/relationships/image" Target="../media/image4.tmp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image" Target="../media/image4.tmp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fisher_jiang/article/details/5608399" TargetMode="External"/><Relationship Id="rId2" Type="http://schemas.openxmlformats.org/officeDocument/2006/relationships/hyperlink" Target="http://www.cnblogs.com/hicjiajia/archive/2011/01/20/1940154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fisher_jiang/article/details/5608399" TargetMode="External"/><Relationship Id="rId2" Type="http://schemas.openxmlformats.org/officeDocument/2006/relationships/hyperlink" Target="http://www.cnblogs.com/hicjiajia/archive/2011/01/20/1940154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VSPv-9x3gk" TargetMode="External"/><Relationship Id="rId5" Type="http://schemas.openxmlformats.org/officeDocument/2006/relationships/hyperlink" Target="https://www.youtube.com/watch?v=xHu7qI1gDPA&amp;list=PLegzNeGav1mcwCib09iz4ioSGDjPB34Ff" TargetMode="External"/><Relationship Id="rId4" Type="http://schemas.openxmlformats.org/officeDocument/2006/relationships/hyperlink" Target="http://blog.csdn.net/bzhxuexi/article/details/23950701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4.tmp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4.tmp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tags" Target="../tags/tag12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" Type="http://schemas.openxmlformats.org/officeDocument/2006/relationships/tags" Target="../tags/tag110.xml"/><Relationship Id="rId16" Type="http://schemas.openxmlformats.org/officeDocument/2006/relationships/tags" Target="../tags/tag124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tags" Target="../tags/tag119.xml"/><Relationship Id="rId5" Type="http://schemas.openxmlformats.org/officeDocument/2006/relationships/tags" Target="../tags/tag113.xml"/><Relationship Id="rId15" Type="http://schemas.openxmlformats.org/officeDocument/2006/relationships/tags" Target="../tags/tag123.xml"/><Relationship Id="rId10" Type="http://schemas.openxmlformats.org/officeDocument/2006/relationships/tags" Target="../tags/tag118.xml"/><Relationship Id="rId19" Type="http://schemas.openxmlformats.org/officeDocument/2006/relationships/image" Target="../media/image4.tmp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10" Type="http://schemas.openxmlformats.org/officeDocument/2006/relationships/tags" Target="../tags/tag135.xml"/><Relationship Id="rId19" Type="http://schemas.openxmlformats.org/officeDocument/2006/relationships/image" Target="../media/image4.tmp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image" Target="../media/image4.tmp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10" Type="http://schemas.openxmlformats.org/officeDocument/2006/relationships/tags" Target="../tags/tag152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10" Type="http://schemas.openxmlformats.org/officeDocument/2006/relationships/tags" Target="../tags/tag169.xml"/><Relationship Id="rId19" Type="http://schemas.openxmlformats.org/officeDocument/2006/relationships/image" Target="../media/image4.tmp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257EDBCA-088B-4352-B7A3-84C53E66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" r="849" b="979"/>
          <a:stretch/>
        </p:blipFill>
        <p:spPr>
          <a:xfrm>
            <a:off x="0" y="85125"/>
            <a:ext cx="9145588" cy="6726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BC94D-07D4-428A-9AAC-755689A7B57D}"/>
              </a:ext>
            </a:extLst>
          </p:cNvPr>
          <p:cNvSpPr txBox="1"/>
          <p:nvPr/>
        </p:nvSpPr>
        <p:spPr>
          <a:xfrm>
            <a:off x="715378" y="1573329"/>
            <a:ext cx="6819496" cy="1077218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en-US" sz="6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D70B2-1C32-4B30-AEA0-5685A2415557}"/>
              </a:ext>
            </a:extLst>
          </p:cNvPr>
          <p:cNvSpPr txBox="1"/>
          <p:nvPr/>
        </p:nvSpPr>
        <p:spPr>
          <a:xfrm>
            <a:off x="1313509" y="4674831"/>
            <a:ext cx="5332651" cy="120032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Jinghui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Zhong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（钟竞辉）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Office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B3-515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Email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：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jinghuizhong@scut.edu.cn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1515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3DB268-0912-46FC-8E53-905872A20E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7994" y="724025"/>
            <a:ext cx="8229599" cy="251539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process of executing system call includes the following main operations:</a:t>
            </a:r>
          </a:p>
          <a:p>
            <a:pPr marL="457200" indent="-457200">
              <a:buAutoNum type="alphaLcPeriod"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Return to user mode;          </a:t>
            </a:r>
          </a:p>
          <a:p>
            <a:pPr marL="457200" indent="-457200">
              <a:buAutoNum type="alphaLcPeriod"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execute trapped instruction;</a:t>
            </a:r>
          </a:p>
          <a:p>
            <a:pPr marL="457200" indent="-457200">
              <a:buAutoNum type="alphaLcPeriod"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Pass system call parameters; </a:t>
            </a:r>
          </a:p>
          <a:p>
            <a:pPr marL="457200" indent="-457200">
              <a:buAutoNum type="alphaLcPeriod"/>
            </a:pP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execute the corresponding service program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correct execution order is ().</a:t>
            </a:r>
            <a:endParaRPr lang="zh-CN" alt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50ED81-B7B6-4D54-98A2-32251FE37CD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7969" y="3308575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109D1D-FA9C-493C-A747-05045E754B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67969" y="4096669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3C54A2-8C80-4A5D-9958-8C5133B7112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67969" y="4877079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9CF9AA-ED8E-4AD4-BA70-ED0FBC6E8E4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67969" y="5711277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0B75F9-5A27-4AC9-834A-325AB9F07BB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53515" y="337286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344DB45-0C11-442E-BCF5-598397CE3AB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53515" y="416096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460453A-7575-48E8-96CD-1A3931008E3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53515" y="4941372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1838538-EF05-4BD6-B435-D2869EC1244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753515" y="577557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5031742-680C-4846-9B85-0C8DAF8C73C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1C96D7-B969-4C62-82FD-D101736235A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A607A16-7283-455E-A74C-80C0993CB0C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A1280B1-85D5-44EC-93CA-A3E230A1F01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F366E47-7955-4083-819E-1B5847E5141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1020DA7-ED28-4BB5-8852-473A830BBE3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DE9B1B-8145-43CF-A614-14860800F73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2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A9BC34-0965-499E-B253-70D37FA3BF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466" y="635000"/>
            <a:ext cx="8538121" cy="515073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600" b="1" dirty="0">
                <a:ea typeface="宋体" panose="02010600030101010101" pitchFamily="2" charset="-122"/>
              </a:rPr>
              <a:t>What are the major functions of OS? Please list some distinct features of OS.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b="1" dirty="0">
              <a:ea typeface="宋体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5AA67-DB41-46C4-AD24-E2A1B242BF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1FD0B5-09FF-4040-9168-CFC9C3D858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849239"/>
            <a:ext cx="9145588" cy="365824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66B959-C11A-424C-9013-6C46D2479CC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A576AB6-7E7F-4271-BE70-40A347B28A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40B187E1-2B5A-4061-8B6C-48190526622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A310D1F5-78B9-4AAE-B242-56359C9CDCB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0958EB1-746F-4C3C-BB3F-71E2ABD55BA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21EBAD-D338-400C-AF0E-55C761DC6D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76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3675" y="1054627"/>
            <a:ext cx="8335885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 computer = Hardware + OS + User Programs</a:t>
            </a: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endParaRPr lang="en-US" altLang="zh-CN" sz="28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endParaRPr lang="en-US" altLang="zh-CN" sz="28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8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28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distinct features of OS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18368"/>
            <a:ext cx="9145588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6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What is Operating System (OS)</a:t>
            </a:r>
            <a:endParaRPr lang="zh-CN" altLang="en-US" sz="36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8369" y="4174804"/>
            <a:ext cx="7365991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Run in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kernel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mode;</a:t>
            </a:r>
          </a:p>
          <a:p>
            <a:pPr marL="457200" indent="-45720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Has complete access to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all 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hardware;</a:t>
            </a:r>
          </a:p>
          <a:p>
            <a:pPr marL="457200" indent="-45720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Can execute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any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instruction the machine is capable of executing;</a:t>
            </a:r>
          </a:p>
          <a:p>
            <a:pPr marL="457200" indent="-457200"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Huge, complex, long-lived;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6555" y="5655516"/>
            <a:ext cx="567322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major tasks of OS.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To provide abstractions and to manage resources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42535" y="1813420"/>
            <a:ext cx="6040685" cy="1582356"/>
            <a:chOff x="579191" y="1905000"/>
            <a:chExt cx="6040685" cy="1582356"/>
          </a:xfrm>
        </p:grpSpPr>
        <p:sp>
          <p:nvSpPr>
            <p:cNvPr id="18" name="矩形 17"/>
            <p:cNvSpPr/>
            <p:nvPr/>
          </p:nvSpPr>
          <p:spPr>
            <a:xfrm>
              <a:off x="579191" y="2482334"/>
              <a:ext cx="16001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Kernel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mode</a:t>
              </a:r>
              <a:endPara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12541" y="1905000"/>
              <a:ext cx="5907335" cy="1582356"/>
              <a:chOff x="712541" y="1905000"/>
              <a:chExt cx="5907335" cy="1582356"/>
            </a:xfrm>
          </p:grpSpPr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2376488" y="2436591"/>
                <a:ext cx="4243387" cy="51146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Operating System</a:t>
                </a:r>
                <a:endPara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2377652" y="2975890"/>
                <a:ext cx="4237462" cy="51146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2376552" y="1910589"/>
                <a:ext cx="4243324" cy="51146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anchor="ctr"/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programs</a:t>
                </a:r>
                <a:endPara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12541" y="1920359"/>
                <a:ext cx="1346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User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mode</a:t>
                </a:r>
                <a:endPara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左大括号 23"/>
              <p:cNvSpPr/>
              <p:nvPr/>
            </p:nvSpPr>
            <p:spPr>
              <a:xfrm>
                <a:off x="2105025" y="2524125"/>
                <a:ext cx="257175" cy="371475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左大括号 24"/>
              <p:cNvSpPr/>
              <p:nvPr/>
            </p:nvSpPr>
            <p:spPr>
              <a:xfrm>
                <a:off x="2105025" y="1905000"/>
                <a:ext cx="257175" cy="47625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" name="右大括号 25"/>
          <p:cNvSpPr/>
          <p:nvPr/>
        </p:nvSpPr>
        <p:spPr>
          <a:xfrm>
            <a:off x="6878458" y="1828779"/>
            <a:ext cx="295072" cy="10276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306603" y="2142573"/>
            <a:ext cx="1162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Software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A9BC34-0965-499E-B253-70D37FA3BF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466" y="635000"/>
            <a:ext cx="8538121" cy="515073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3600" b="1" dirty="0">
                <a:ea typeface="宋体" panose="02010600030101010101" pitchFamily="2" charset="-122"/>
              </a:rPr>
              <a:t>What is a process and what are the differences between a process and a program?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b="1" dirty="0">
              <a:ea typeface="宋体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5AA67-DB41-46C4-AD24-E2A1B242BF0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1FD0B5-09FF-4040-9168-CFC9C3D858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849239"/>
            <a:ext cx="9145588" cy="365824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66B959-C11A-424C-9013-6C46D2479CC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A576AB6-7E7F-4271-BE70-40A347B28A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40B187E1-2B5A-4061-8B6C-48190526622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A310D1F5-78B9-4AAE-B242-56359C9CDCB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0958EB1-746F-4C3C-BB3F-71E2ABD55BA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21EBAD-D338-400C-AF0E-55C761DC6D0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178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8368"/>
            <a:ext cx="9145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4800" b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Processes</a:t>
            </a:r>
            <a:endParaRPr lang="zh-CN" altLang="en-US" sz="48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5775" y="1009650"/>
            <a:ext cx="8410575" cy="398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8000"/>
              </a:lnSpc>
              <a:buFont typeface="Wingdings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process?</a:t>
            </a:r>
          </a:p>
          <a:p>
            <a:pPr>
              <a:lnSpc>
                <a:spcPct val="128000"/>
              </a:lnSpc>
              <a:buFont typeface="Wingdings" pitchFamily="2" charset="2"/>
              <a:buChar char="l"/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8000"/>
              </a:lnSpc>
              <a:buFont typeface="+mj-ea"/>
              <a:buAutoNum type="circleNumDbPlain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 program in execution</a:t>
            </a: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28000"/>
              </a:lnSpc>
              <a:buFont typeface="+mj-ea"/>
              <a:buAutoNum type="circleNumDbPlain"/>
            </a:pPr>
            <a:endParaRPr lang="en-US" altLang="zh-CN" sz="28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8000"/>
              </a:lnSpc>
              <a:buFont typeface="+mj-ea"/>
              <a:buAutoNum type="circleNumDbPlain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container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holds all the information needed to run a program.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8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7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AD5A77-BF5B-4C48-A881-E0A073CDE6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9220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interface provided by the operating system to the application program is called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05D7F5-E2B2-49AB-B761-D25F4DED7AF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System calls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2166EF-3A28-4F10-B7CC-134CDA5E6B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Interrupt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89AC5-0BD5-41CF-96C0-2075B2561B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Library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8E9BFF-8910-415C-A727-9287854A9AE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Primitive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7106158-7867-4009-A6B1-55073FFBCF9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0BBBC-4405-4B26-85D3-2B0215AF412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24285FE-0717-4817-9216-475F4A963B0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CAA0954-CF1E-4052-9D93-D5BB0191DD4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7C5946-1FDD-4913-B318-0299B39FE8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25CF25-19B8-4769-82D3-01421461A56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ABDDC51A-5BD0-4521-A828-E268DE2EBF2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3E07B61-8FF1-45B0-917B-A76471C477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10067C2-609E-4C54-98FC-06046D8DD45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4736998-8198-4580-925B-106DC7D84CE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F5C6233-E82C-4DF3-8FE3-BF4A08DEACE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258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9FD61D26-4A88-4906-A95B-9A8EE1B3F2C0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16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6757" y="91455"/>
            <a:ext cx="7888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ea typeface="宋体" panose="02010600030101010101" pitchFamily="2" charset="-122"/>
              </a:rPr>
              <a:t>Monolithic System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634" y="1301962"/>
            <a:ext cx="8071193" cy="52292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sz="2800" dirty="0">
                <a:ea typeface="宋体" panose="02010600030101010101" pitchFamily="2" charset="-122"/>
              </a:rPr>
              <a:t>All operating system operations are put into a single file. The operating system is a collection of procedures, each of which can call any of the others. (e.g., Linux, windows)</a:t>
            </a:r>
          </a:p>
        </p:txBody>
      </p:sp>
      <p:pic>
        <p:nvPicPr>
          <p:cNvPr id="5" name="Picture 4" descr="1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60" y="3120628"/>
            <a:ext cx="6545235" cy="294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3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9FD61D26-4A88-4906-A95B-9A8EE1B3F2C0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17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6757" y="91455"/>
            <a:ext cx="7888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ea typeface="宋体" panose="02010600030101010101" pitchFamily="2" charset="-122"/>
              </a:rPr>
              <a:t>Layered System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4DF29B-60E2-4343-901D-0366D97695B5}"/>
              </a:ext>
            </a:extLst>
          </p:cNvPr>
          <p:cNvSpPr txBox="1">
            <a:spLocks noChangeArrowheads="1"/>
          </p:cNvSpPr>
          <p:nvPr/>
        </p:nvSpPr>
        <p:spPr>
          <a:xfrm>
            <a:off x="716757" y="1249364"/>
            <a:ext cx="7772400" cy="522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sz="2800" dirty="0">
                <a:ea typeface="宋体" panose="02010600030101010101" pitchFamily="2" charset="-122"/>
              </a:rPr>
              <a:t> The operating system is organized as a hierarchy of layers of processes.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6A38B2-B297-4D2D-BD39-AD7820FE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69" y="2563347"/>
            <a:ext cx="5523736" cy="217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2BFEE94-A4B4-4679-8B92-F3085D5C8EE4}"/>
              </a:ext>
            </a:extLst>
          </p:cNvPr>
          <p:cNvSpPr txBox="1">
            <a:spLocks noChangeArrowheads="1"/>
          </p:cNvSpPr>
          <p:nvPr/>
        </p:nvSpPr>
        <p:spPr>
          <a:xfrm>
            <a:off x="407340" y="4939787"/>
            <a:ext cx="5851819" cy="89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Structure of the 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operating system, 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was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by E. W.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his students.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6783D3-113E-4E1A-A9DA-9ABF6FFD9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4" y="2224969"/>
            <a:ext cx="2289209" cy="30522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7A14E3-84FB-4A46-9E4F-61E90756AA93}"/>
              </a:ext>
            </a:extLst>
          </p:cNvPr>
          <p:cNvSpPr/>
          <p:nvPr/>
        </p:nvSpPr>
        <p:spPr>
          <a:xfrm>
            <a:off x="6386335" y="5385049"/>
            <a:ext cx="221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Edsger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Wybe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Dijkstra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7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9FD61D26-4A88-4906-A95B-9A8EE1B3F2C0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18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6757" y="91455"/>
            <a:ext cx="7888070" cy="1325563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altLang="zh-CN" sz="4000" b="1" dirty="0">
                <a:ea typeface="宋体" panose="02010600030101010101" pitchFamily="2" charset="-122"/>
              </a:rPr>
              <a:t>Microkernels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4361590-C8CD-487F-BF3F-B5E3EEB1B30A}"/>
              </a:ext>
            </a:extLst>
          </p:cNvPr>
          <p:cNvSpPr txBox="1">
            <a:spLocks noChangeArrowheads="1"/>
          </p:cNvSpPr>
          <p:nvPr/>
        </p:nvSpPr>
        <p:spPr>
          <a:xfrm>
            <a:off x="716756" y="1249364"/>
            <a:ext cx="8378691" cy="522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sz="2600" dirty="0">
                <a:ea typeface="宋体" panose="02010600030101010101" pitchFamily="2" charset="-122"/>
              </a:rPr>
              <a:t>Split the OS into modules, only one runs in kernel mode and the rest run in user mode;  (a lot communication)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sz="2600" dirty="0">
                <a:ea typeface="宋体" panose="02010600030101010101" pitchFamily="2" charset="-122"/>
              </a:rPr>
              <a:t>Put as little as possible into kernel model to improve the reliability of the system.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sz="2800" dirty="0">
                <a:ea typeface="宋体" panose="02010600030101010101" pitchFamily="2" charset="-122"/>
              </a:rPr>
              <a:t>Examples:  MINIX 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F66A20-4B19-4C26-8EDF-4B708F2FD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" t="6602" r="529" b="3450"/>
          <a:stretch/>
        </p:blipFill>
        <p:spPr>
          <a:xfrm>
            <a:off x="1614436" y="3831331"/>
            <a:ext cx="5680205" cy="25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9FD61D26-4A88-4906-A95B-9A8EE1B3F2C0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19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6757" y="91455"/>
            <a:ext cx="7888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ea typeface="宋体" panose="02010600030101010101" pitchFamily="2" charset="-122"/>
              </a:rPr>
              <a:t>Client-Server Model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4361590-C8CD-487F-BF3F-B5E3EEB1B30A}"/>
              </a:ext>
            </a:extLst>
          </p:cNvPr>
          <p:cNvSpPr txBox="1">
            <a:spLocks noChangeArrowheads="1"/>
          </p:cNvSpPr>
          <p:nvPr/>
        </p:nvSpPr>
        <p:spPr>
          <a:xfrm>
            <a:off x="716757" y="1249364"/>
            <a:ext cx="7772400" cy="522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Contains two classes of processes, the </a:t>
            </a:r>
            <a:r>
              <a:rPr lang="en-US" altLang="zh-CN" sz="2800" b="1" dirty="0">
                <a:ea typeface="宋体" panose="02010600030101010101" pitchFamily="2" charset="-122"/>
              </a:rPr>
              <a:t>servers</a:t>
            </a:r>
            <a:r>
              <a:rPr lang="en-US" altLang="zh-CN" sz="2800" dirty="0">
                <a:ea typeface="宋体" panose="02010600030101010101" pitchFamily="2" charset="-122"/>
              </a:rPr>
              <a:t> and the </a:t>
            </a:r>
            <a:r>
              <a:rPr lang="en-US" altLang="zh-CN" sz="2800" b="1" dirty="0">
                <a:ea typeface="宋体" panose="02010600030101010101" pitchFamily="2" charset="-122"/>
              </a:rPr>
              <a:t>clients</a:t>
            </a:r>
            <a:r>
              <a:rPr lang="en-US" altLang="zh-CN" sz="2800" dirty="0">
                <a:ea typeface="宋体" panose="02010600030101010101" pitchFamily="2" charset="-122"/>
              </a:rPr>
              <a:t>. Communication between servers and clients is done by message passing.  It is an abstraction that can be used for a single machine or a network of machines</a:t>
            </a:r>
          </a:p>
        </p:txBody>
      </p:sp>
      <p:pic>
        <p:nvPicPr>
          <p:cNvPr id="7" name="Picture 4" descr="1-27">
            <a:extLst>
              <a:ext uri="{FF2B5EF4-FFF2-40B4-BE49-F238E27FC236}">
                <a16:creationId xmlns:a16="http://schemas.microsoft.com/office/drawing/2014/main" id="{8706FFEE-32E0-41D6-AF10-B7B0AEEE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5" y="3670968"/>
            <a:ext cx="7856538" cy="211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AF60D03-D37B-404F-A594-6A09FC3F3921}"/>
              </a:ext>
            </a:extLst>
          </p:cNvPr>
          <p:cNvSpPr txBox="1">
            <a:spLocks noChangeArrowheads="1"/>
          </p:cNvSpPr>
          <p:nvPr/>
        </p:nvSpPr>
        <p:spPr>
          <a:xfrm>
            <a:off x="1802924" y="5884955"/>
            <a:ext cx="5892800" cy="82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client-server model over a network.</a:t>
            </a:r>
          </a:p>
        </p:txBody>
      </p:sp>
    </p:spTree>
    <p:extLst>
      <p:ext uri="{BB962C8B-B14F-4D97-AF65-F5344CB8AC3E}">
        <p14:creationId xmlns:p14="http://schemas.microsoft.com/office/powerpoint/2010/main" val="177024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2DF0CF-F87B-428C-9D3A-C23EEA8C2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"/>
          <a:stretch/>
        </p:blipFill>
        <p:spPr>
          <a:xfrm>
            <a:off x="858142" y="1797555"/>
            <a:ext cx="7605300" cy="270891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E2DF001-04FA-4218-8F22-3F214CB37152}"/>
              </a:ext>
            </a:extLst>
          </p:cNvPr>
          <p:cNvSpPr txBox="1">
            <a:spLocks noChangeArrowheads="1"/>
          </p:cNvSpPr>
          <p:nvPr/>
        </p:nvSpPr>
        <p:spPr>
          <a:xfrm>
            <a:off x="716757" y="91455"/>
            <a:ext cx="7888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4000" b="1" dirty="0">
                <a:ea typeface="宋体" panose="02010600030101010101" pitchFamily="2" charset="-122"/>
              </a:rPr>
              <a:t>Lab Experiment Schedule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49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64F460-17EB-43A9-9C18-388D0DCAEA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0779" y="653489"/>
            <a:ext cx="810402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of the following description of the operating system with microkernel structure is wrong?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D6766E-31BE-44CB-8A51-41C97FC4CC4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706131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It improves the scalability of the system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B3AC7-6089-4299-8C9C-E2FFC918329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It improves the operating efficiency of the operating system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21357-3FBA-431E-AB0F-F13AE9A6F15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It improves the reliability of the system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5357E7-AF74-4510-9E1E-9E18D234C3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976786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It improves the portability of the operating system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9D77F16-C5C1-4048-AF7E-EB44E6F1336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04CA8A6-C3E7-4AC9-9B82-AEF3F7D0DC6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ED7262B-C9D1-4068-8AC8-C4B8E3DC0D9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EE1F51E-3A5B-419F-8DFA-792C8B5A41D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AE3BD9-C675-4F71-8A72-D98C2161ACA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B3F4AF6-9236-4CCD-8253-A3764301144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84FDF41-AF95-4AA9-9BF5-123DA5FB5E9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4CB0DB7-4F35-4A4C-8CB3-2583434D0A6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7D12ABD-D259-486F-ACFB-1BF9EFE7D22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BE76214-E7E4-437E-8B47-36EE04BFA3C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ADA0A2-F410-4F4A-BE1A-CA04E82431A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57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640B924-CAE8-4E94-B91A-A85A8F53AC70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21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6621" y="11022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Processes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23044" y="1283394"/>
            <a:ext cx="8750300" cy="52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Multiprogramming</a:t>
            </a:r>
            <a:r>
              <a:rPr lang="zh-CN" altLang="en-US" sz="2800" dirty="0"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ea typeface="宋体" panose="02010600030101010101" pitchFamily="2" charset="-122"/>
              </a:rPr>
              <a:t>when the system is booted, many processes are running simultaneously, e.g., QQ, WeChat, etc.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7" y="2433309"/>
            <a:ext cx="4988666" cy="376176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586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640B924-CAE8-4E94-B91A-A85A8F53AC70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22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524" y="122364"/>
            <a:ext cx="7888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ea typeface="宋体" panose="02010600030101010101" pitchFamily="2" charset="-122"/>
              </a:rPr>
              <a:t>Multiprogramming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41409" y="1214270"/>
            <a:ext cx="8750300" cy="52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The CPU switches from process to process quickly, running each for tens or hundreds of milliseconds.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At anytime, the CPU is running only one process.  </a:t>
            </a:r>
          </a:p>
          <a:p>
            <a:pPr marL="457200" indent="-457200"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endParaRPr lang="en-US" sz="2800" dirty="0">
              <a:ea typeface="宋体" panose="02010600030101010101" pitchFamily="2" charset="-122"/>
            </a:endParaRPr>
          </a:p>
        </p:txBody>
      </p:sp>
      <p:pic>
        <p:nvPicPr>
          <p:cNvPr id="27" name="Picture 6" descr="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6" y="3393245"/>
            <a:ext cx="79978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801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5BAA035-81A1-4D11-B9C6-111842249E28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23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3522" y="106362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Process Creation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431925"/>
            <a:ext cx="8458200" cy="4916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sz="2800" b="1" dirty="0">
                <a:ea typeface="宋体" panose="02010600030101010101" pitchFamily="2" charset="-122"/>
              </a:rPr>
              <a:t>Events that cause process creation</a:t>
            </a:r>
          </a:p>
          <a:p>
            <a:pPr marL="990600" lvl="1" indent="-533400">
              <a:buFontTx/>
              <a:buAutoNum type="arabicPeriod"/>
            </a:pPr>
            <a:r>
              <a:rPr lang="en-US" sz="2600" dirty="0">
                <a:ea typeface="宋体" panose="02010600030101010101" pitchFamily="2" charset="-122"/>
              </a:rPr>
              <a:t>System initialization</a:t>
            </a:r>
          </a:p>
          <a:p>
            <a:pPr marL="990600" lvl="1" indent="-533400">
              <a:buFontTx/>
              <a:buAutoNum type="arabicPeriod"/>
            </a:pPr>
            <a:r>
              <a:rPr lang="en-US" sz="2600" dirty="0">
                <a:ea typeface="宋体" panose="02010600030101010101" pitchFamily="2" charset="-122"/>
              </a:rPr>
              <a:t>Created by a running process.</a:t>
            </a:r>
          </a:p>
          <a:p>
            <a:pPr marL="990600" lvl="1" indent="-533400">
              <a:buFontTx/>
              <a:buAutoNum type="arabicPeriod"/>
            </a:pPr>
            <a:r>
              <a:rPr lang="en-US" sz="2600" dirty="0">
                <a:ea typeface="宋体" panose="02010600030101010101" pitchFamily="2" charset="-122"/>
              </a:rPr>
              <a:t>User request to create a new process</a:t>
            </a:r>
          </a:p>
          <a:p>
            <a:pPr marL="990600" lvl="1" indent="-533400">
              <a:buFontTx/>
              <a:buAutoNum type="arabicPeriod"/>
            </a:pPr>
            <a:r>
              <a:rPr lang="en-US" sz="2600" dirty="0">
                <a:ea typeface="宋体" panose="02010600030101010101" pitchFamily="2" charset="-122"/>
              </a:rPr>
              <a:t>Initiation of a batch job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sz="2800" b="1" dirty="0">
                <a:ea typeface="宋体" panose="02010600030101010101" pitchFamily="2" charset="-122"/>
              </a:rPr>
              <a:t>Foreground processes</a:t>
            </a:r>
            <a:r>
              <a:rPr lang="en-US" sz="2800" dirty="0">
                <a:ea typeface="宋体" panose="02010600030101010101" pitchFamily="2" charset="-122"/>
              </a:rPr>
              <a:t>: processes that interact with users and perform work for them.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sz="2800" dirty="0">
                <a:ea typeface="宋体" panose="02010600030101010101" pitchFamily="2" charset="-122"/>
              </a:rPr>
              <a:t>Background processes that handle some incoming request are called </a:t>
            </a:r>
            <a:r>
              <a:rPr lang="en-US" sz="2800" b="1" dirty="0">
                <a:ea typeface="宋体" panose="02010600030101010101" pitchFamily="2" charset="-122"/>
              </a:rPr>
              <a:t>daemons</a:t>
            </a:r>
            <a:r>
              <a:rPr lang="en-US" sz="2800" dirty="0"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82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26B7057-2FFD-4F7E-A202-A203F402C313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24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5633" y="8999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Unix/Linux: Process Creation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235075"/>
            <a:ext cx="8458200" cy="5240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sz="3000" dirty="0">
                <a:ea typeface="宋体" panose="02010600030101010101" pitchFamily="2" charset="-122"/>
              </a:rPr>
              <a:t> Use fork() system call to create a new process. </a:t>
            </a:r>
            <a:r>
              <a:rPr lang="en-US" altLang="zh-CN" sz="2400" dirty="0"/>
              <a:t>The </a:t>
            </a:r>
            <a:r>
              <a:rPr lang="en-US" altLang="zh-CN" sz="2400" dirty="0" err="1"/>
              <a:t>execve</a:t>
            </a:r>
            <a:r>
              <a:rPr lang="en-US" altLang="zh-CN" sz="2400" dirty="0"/>
              <a:t>() system call can be used to load a new program.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312191-98F3-4FC6-817A-6671B68D9039}"/>
              </a:ext>
            </a:extLst>
          </p:cNvPr>
          <p:cNvSpPr/>
          <p:nvPr/>
        </p:nvSpPr>
        <p:spPr>
          <a:xfrm>
            <a:off x="792503" y="2388624"/>
            <a:ext cx="7865458" cy="397031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unistd.h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#include&lt;sys/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wait.h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main(){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flag,pid,status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&lt;=3;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if((flag=fork())==0){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("In child %d.\n",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}else{	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wait(&amp;status);	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}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1;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2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26B7057-2FFD-4F7E-A202-A203F402C313}" type="slidenum"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eaLnBrk="1" hangingPunct="1"/>
              <a:t>25</a:t>
            </a:fld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5633" y="8999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Unix/Linux: Process Creation</a:t>
            </a:r>
            <a:endParaRPr lang="en-US" altLang="zh-CN" sz="3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4574" y="3687557"/>
            <a:ext cx="8458200" cy="30804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Related links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http://www.cnblogs.com/hicjiajia/archive/2011/01/20/1940154.html</a:t>
            </a:r>
            <a:endParaRPr lang="en-US" altLang="zh-CN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46" lvl="1" indent="-457200">
              <a:lnSpc>
                <a:spcPct val="100000"/>
              </a:lnSpc>
              <a:buFont typeface="+mj-ea"/>
              <a:buAutoNum type="circleNumDbPlain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http://blog.csdn.net/fisher_jiang/article/details/5608399</a:t>
            </a:r>
            <a:endParaRPr lang="en-US" altLang="zh-CN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0CCBA-D735-4249-B295-BAA193BA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56" y="1382995"/>
            <a:ext cx="601027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11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26B7057-2FFD-4F7E-A202-A203F402C313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26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5633" y="8999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Windows: Process Creation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235075"/>
            <a:ext cx="8458200" cy="5240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/>
              <a:t> Use </a:t>
            </a:r>
            <a:r>
              <a:rPr lang="en-US" altLang="zh-CN" sz="2800" b="1" dirty="0" err="1"/>
              <a:t>CreateProcess</a:t>
            </a:r>
            <a:r>
              <a:rPr lang="en-US" altLang="zh-CN" sz="2800" dirty="0"/>
              <a:t> to handles both creation and loading the correct program into the new process.</a:t>
            </a:r>
          </a:p>
          <a:p>
            <a:pPr>
              <a:lnSpc>
                <a:spcPct val="128000"/>
              </a:lnSpc>
              <a:buFont typeface="Wingdings" panose="05000000000000000000" pitchFamily="2" charset="2"/>
              <a:buChar char="l"/>
            </a:pPr>
            <a:endParaRPr lang="en-US" sz="2800" dirty="0">
              <a:ea typeface="宋体" panose="02010600030101010101" pitchFamily="2" charset="-122"/>
            </a:endParaRPr>
          </a:p>
          <a:p>
            <a:pPr>
              <a:lnSpc>
                <a:spcPct val="128000"/>
              </a:lnSpc>
              <a:buFont typeface="Wingdings" panose="05000000000000000000" pitchFamily="2" charset="2"/>
              <a:buChar char="l"/>
            </a:pPr>
            <a:endParaRPr lang="en-US" sz="2800" dirty="0">
              <a:ea typeface="宋体" panose="02010600030101010101" pitchFamily="2" charset="-122"/>
            </a:endParaRPr>
          </a:p>
          <a:p>
            <a:pPr marL="0" lvl="1" indent="0">
              <a:lnSpc>
                <a:spcPct val="128000"/>
              </a:lnSpc>
              <a:buNone/>
            </a:pPr>
            <a:r>
              <a:rPr lang="en-US" altLang="zh-CN" sz="2400" dirty="0"/>
              <a:t>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99313A-FDC0-4A3B-920A-978B8605803D}"/>
              </a:ext>
            </a:extLst>
          </p:cNvPr>
          <p:cNvSpPr txBox="1"/>
          <p:nvPr/>
        </p:nvSpPr>
        <p:spPr>
          <a:xfrm>
            <a:off x="705633" y="2335559"/>
            <a:ext cx="7149200" cy="4401205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#include&lt;stdio.h&gt;</a:t>
            </a:r>
            <a:endParaRPr lang="zh-CN" altLang="zh-CN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#include&lt;windows.h&gt;</a:t>
            </a:r>
            <a:endParaRPr lang="zh-CN" altLang="zh-CN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main(int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argc,</a:t>
            </a:r>
            <a:r>
              <a:rPr lang="zh-CN" altLang="zh-CN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char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*argv[])</a:t>
            </a:r>
            <a:endParaRPr lang="zh-CN" altLang="zh-CN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har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szCommandLine[]=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"notepad"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STARTUPINFO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si={</a:t>
            </a:r>
            <a:r>
              <a:rPr lang="zh-CN" altLang="zh-CN" sz="1400" b="1" dirty="0">
                <a:solidFill>
                  <a:srgbClr val="006699"/>
                </a:solidFill>
                <a:latin typeface="Consolas" panose="020B0609020204030204" pitchFamily="49" charset="0"/>
              </a:rPr>
              <a:t>sizeof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(si)};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PROCESS_INFORMATION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pi;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si.dwFlags=STARTF_USESHOWWINDOW;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si.wShowWindow=TRUE;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bRet=CreateProcess(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NULL,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szCommandLine,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NULL,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NULL,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FALSE,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CREATE_NEW_CONSOLE,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NULL,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NULL,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&amp;si,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&amp;pi);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006699"/>
                </a:solidFill>
                <a:latin typeface="Consolas" panose="020B0609020204030204" pitchFamily="49" charset="0"/>
              </a:rPr>
              <a:t>if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(bRet)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CloseHandle(pi.hThread);</a:t>
            </a:r>
            <a:endParaRPr lang="zh-CN" altLang="zh-CN" sz="1400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CloseHandle(pi.hProcess);</a:t>
            </a:r>
            <a:endParaRPr lang="zh-CN" altLang="zh-CN" sz="1400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1493"/>
                </a:solidFill>
                <a:latin typeface="Consolas" panose="020B0609020204030204" pitchFamily="49" charset="0"/>
              </a:rPr>
              <a:t>printf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New Process’s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ID：%d\n"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,pi.dwProcessId);</a:t>
            </a:r>
            <a:endParaRPr lang="zh-CN" altLang="zh-CN" sz="1400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FF1493"/>
                </a:solidFill>
                <a:latin typeface="Consolas" panose="020B0609020204030204" pitchFamily="49" charset="0"/>
              </a:rPr>
              <a:t>printf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New Process’s main thread’s ID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：%d\n"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,pi.dwThreadId);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return0;</a:t>
            </a:r>
            <a:endParaRPr lang="zh-CN" altLang="zh-CN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56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26B7057-2FFD-4F7E-A202-A203F402C313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27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5633" y="89996"/>
            <a:ext cx="7888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ea typeface="宋体" panose="02010600030101010101" pitchFamily="2" charset="-122"/>
              </a:rPr>
              <a:t>Some Related Links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235075"/>
            <a:ext cx="8458200" cy="5240338"/>
          </a:xfrm>
        </p:spPr>
        <p:txBody>
          <a:bodyPr>
            <a:normAutofit/>
          </a:bodyPr>
          <a:lstStyle/>
          <a:p>
            <a:pPr marL="342946" lvl="1" indent="0">
              <a:lnSpc>
                <a:spcPct val="150000"/>
              </a:lnSpc>
              <a:buNone/>
            </a:pPr>
            <a:r>
              <a:rPr lang="en-US" altLang="zh-CN" sz="2000" dirty="0">
                <a:hlinkClick r:id="rId2"/>
              </a:rPr>
              <a:t>http://www.cnblogs.com/hicjiajia/archive/2011/01/20/1940154.html</a:t>
            </a:r>
            <a:endParaRPr lang="en-US" altLang="zh-CN" sz="2000" dirty="0"/>
          </a:p>
          <a:p>
            <a:pPr marL="342946" lvl="1" indent="0">
              <a:lnSpc>
                <a:spcPct val="150000"/>
              </a:lnSpc>
              <a:buNone/>
            </a:pPr>
            <a:r>
              <a:rPr lang="en-US" altLang="zh-CN" sz="2000" dirty="0">
                <a:hlinkClick r:id="rId3"/>
              </a:rPr>
              <a:t>http://blog.csdn.net/fisher_jiang/article/details/5608399</a:t>
            </a:r>
            <a:endParaRPr lang="en-US" altLang="zh-CN" sz="2000" dirty="0"/>
          </a:p>
          <a:p>
            <a:pPr marL="342946" lvl="1" indent="0">
              <a:lnSpc>
                <a:spcPct val="150000"/>
              </a:lnSpc>
              <a:buNone/>
            </a:pPr>
            <a:r>
              <a:rPr lang="en-US" altLang="zh-CN" sz="2000" dirty="0">
                <a:hlinkClick r:id="rId4"/>
              </a:rPr>
              <a:t>http://blog.csdn.net/bzhxuexi/article/details/23950701</a:t>
            </a:r>
            <a:endParaRPr lang="en-US" altLang="zh-CN" sz="2000" dirty="0"/>
          </a:p>
          <a:p>
            <a:pPr marL="342946" lvl="1" indent="0">
              <a:lnSpc>
                <a:spcPct val="150000"/>
              </a:lnSpc>
              <a:buNone/>
            </a:pPr>
            <a:r>
              <a:rPr lang="en-US" altLang="zh-CN" sz="2000" dirty="0">
                <a:hlinkClick r:id="rId5"/>
              </a:rPr>
              <a:t>https://www.youtube.com/watch?v=xHu7qI1gDPA&amp;list=PLegzNeGav1mcwCib09iz4ioSGDjPB34Ff</a:t>
            </a:r>
            <a:endParaRPr lang="en-US" altLang="zh-CN" sz="2000" dirty="0"/>
          </a:p>
          <a:p>
            <a:pPr marL="342946" lvl="1" indent="0">
              <a:lnSpc>
                <a:spcPct val="150000"/>
              </a:lnSpc>
              <a:buNone/>
            </a:pPr>
            <a:r>
              <a:rPr lang="en-US" altLang="zh-CN" sz="2000" dirty="0">
                <a:hlinkClick r:id="rId6"/>
              </a:rPr>
              <a:t>https://www.youtube.com/watch?v=xVSPv-9x3gk</a:t>
            </a:r>
            <a:endParaRPr lang="en-US" altLang="zh-CN" sz="2000" dirty="0"/>
          </a:p>
          <a:p>
            <a:pPr marL="342946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342946" lvl="1" indent="0">
              <a:lnSpc>
                <a:spcPct val="100000"/>
              </a:lnSpc>
              <a:buNone/>
            </a:pPr>
            <a:br>
              <a:rPr lang="en-US" altLang="zh-CN" sz="2200" dirty="0"/>
            </a:b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77778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E1306655-3FAC-4AA7-BE64-886039D89CDF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28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524" y="118318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Process Termination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594" y="1489076"/>
            <a:ext cx="7772400" cy="41832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sz="2800" b="1" dirty="0">
                <a:ea typeface="宋体" panose="02010600030101010101" pitchFamily="2" charset="-122"/>
              </a:rPr>
              <a:t>Conditions that cause process termination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ea typeface="宋体" panose="02010600030101010101" pitchFamily="2" charset="-122"/>
              </a:rPr>
              <a:t>Normal exit (voluntary)</a:t>
            </a:r>
          </a:p>
          <a:p>
            <a:pPr marL="457200" lvl="1" indent="0">
              <a:buNone/>
            </a:pPr>
            <a:r>
              <a:rPr lang="en-US" dirty="0">
                <a:ea typeface="宋体" panose="02010600030101010101" pitchFamily="2" charset="-122"/>
              </a:rPr>
              <a:t>	“Exit” in UNIX and “</a:t>
            </a:r>
            <a:r>
              <a:rPr lang="en-US" dirty="0" err="1">
                <a:ea typeface="宋体" panose="02010600030101010101" pitchFamily="2" charset="-122"/>
              </a:rPr>
              <a:t>ExitProcess</a:t>
            </a:r>
            <a:r>
              <a:rPr lang="en-US" dirty="0">
                <a:ea typeface="宋体" panose="02010600030101010101" pitchFamily="2" charset="-122"/>
              </a:rPr>
              <a:t>” in Windows.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ea typeface="宋体" panose="02010600030101010101" pitchFamily="2" charset="-122"/>
              </a:rPr>
              <a:t>Error exit (voluntary)</a:t>
            </a:r>
          </a:p>
          <a:p>
            <a:pPr marL="457200" lvl="1" indent="0">
              <a:buNone/>
            </a:pPr>
            <a:r>
              <a:rPr lang="en-US" dirty="0">
                <a:ea typeface="宋体" panose="02010600030101010101" pitchFamily="2" charset="-122"/>
              </a:rPr>
              <a:t>	Example: input file is not exist.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ea typeface="宋体" panose="02010600030101010101" pitchFamily="2" charset="-122"/>
              </a:rPr>
              <a:t>Fatal error (involuntary)</a:t>
            </a:r>
          </a:p>
          <a:p>
            <a:pPr marL="457200" lvl="1" indent="0">
              <a:buNone/>
            </a:pPr>
            <a:r>
              <a:rPr lang="en-US" dirty="0">
                <a:ea typeface="宋体" panose="02010600030101010101" pitchFamily="2" charset="-122"/>
              </a:rPr>
              <a:t>	Example: referencing nonexistent memory.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ea typeface="宋体" panose="02010600030101010101" pitchFamily="2" charset="-122"/>
              </a:rPr>
              <a:t>Killed by another process (involuntary)</a:t>
            </a:r>
          </a:p>
          <a:p>
            <a:pPr marL="457200" lvl="1" indent="0">
              <a:buNone/>
            </a:pPr>
            <a:r>
              <a:rPr lang="en-US" dirty="0">
                <a:ea typeface="宋体" panose="02010600030101010101" pitchFamily="2" charset="-122"/>
              </a:rPr>
              <a:t>	“Kill” in UNIX and “</a:t>
            </a:r>
            <a:r>
              <a:rPr lang="en-US" dirty="0" err="1">
                <a:ea typeface="宋体" panose="02010600030101010101" pitchFamily="2" charset="-122"/>
              </a:rPr>
              <a:t>TerminateProcess</a:t>
            </a:r>
            <a:r>
              <a:rPr lang="en-US" dirty="0">
                <a:ea typeface="宋体" panose="02010600030101010101" pitchFamily="2" charset="-122"/>
              </a:rPr>
              <a:t>” in Windows.</a:t>
            </a:r>
          </a:p>
          <a:p>
            <a:pPr marL="914400" lvl="2" indent="0">
              <a:buNone/>
            </a:pPr>
            <a:endParaRPr lang="en-US" dirty="0">
              <a:ea typeface="宋体" panose="02010600030101010101" pitchFamily="2" charset="-122"/>
            </a:endParaRPr>
          </a:p>
          <a:p>
            <a:pPr marL="914400" lvl="2" indent="0">
              <a:buNone/>
            </a:pPr>
            <a:endParaRPr 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12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E1306655-3FAC-4AA7-BE64-886039D89CDF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29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524" y="118318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Process Termination</a:t>
            </a:r>
            <a:endParaRPr lang="en-US" altLang="zh-CN" sz="3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3296" y="1371196"/>
            <a:ext cx="8712597" cy="4844817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Win32 API  for Process termination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 window handle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FindWindow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 indent="0"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 process id by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GetWindowThreadProcessId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 indent="0"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 process handle by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openprocess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</a:p>
          <a:p>
            <a:pPr marL="0" indent="0"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TerminateProcess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CStaticFunc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KillProcess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(LPCSTR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pszClassName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LPCSTR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pszWindowTitle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HANDLE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hProcessHandle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  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ULONG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nProcessID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HWND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TheWindow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TheWindow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::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FindWindow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NULL,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pszWindowTitle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::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GetWindowThreadProcessId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TheWindow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&amp;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nProcessID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hProcessHandle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::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OpenProcess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PROCESS_TERMINATE,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FALSE, 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nProcessID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   return ::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TerminateProcess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hProcessHandle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4 );</a:t>
            </a:r>
            <a:b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55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A554F2-DA90-4F4A-9CFB-83A1C3E6B2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103886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is the output of the following program?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B47FA4-5F5E-4FA9-BA70-80897A9D80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27990A-9885-40F4-BA19-D066CE9FDCF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849239"/>
            <a:ext cx="9145588" cy="365824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C241D65-37A4-4E1B-AC3A-D16EC6EF2B2F}"/>
              </a:ext>
            </a:extLst>
          </p:cNvPr>
          <p:cNvSpPr txBox="1">
            <a:spLocks noChangeArrowheads="1"/>
          </p:cNvSpPr>
          <p:nvPr/>
        </p:nvSpPr>
        <p:spPr>
          <a:xfrm>
            <a:off x="1083555" y="1375221"/>
            <a:ext cx="5589722" cy="4772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main() {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int i, pid;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for (i=1; i&lt;=3; i++) {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if ((</a:t>
            </a:r>
            <a:r>
              <a:rPr lang="en-US" altLang="zh-CN" sz="2800" dirty="0" err="1">
                <a:ea typeface="宋体" panose="02010600030101010101" pitchFamily="2" charset="-122"/>
              </a:rPr>
              <a:t>pid</a:t>
            </a:r>
            <a:r>
              <a:rPr lang="en-US" altLang="zh-CN" sz="2800" dirty="0">
                <a:ea typeface="宋体" panose="02010600030101010101" pitchFamily="2" charset="-122"/>
              </a:rPr>
              <a:t> = fork()) == 0) {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  printf("In child %d. \n", i);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}</a:t>
            </a:r>
            <a:r>
              <a:rPr lang="en-US" altLang="zh-CN" sz="2800" dirty="0">
                <a:ea typeface="宋体" panose="02010600030101010101" pitchFamily="2" charset="-122"/>
              </a:rPr>
              <a:t>else{</a:t>
            </a:r>
          </a:p>
          <a:p>
            <a:pPr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wait(&amp;status);	</a:t>
            </a:r>
          </a:p>
          <a:p>
            <a:pPr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}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}</a:t>
            </a:r>
          </a:p>
          <a:p>
            <a:pPr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B3DF88-BDDA-4675-B676-CC15257FBC7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0762651-B504-4DE5-9B67-3E4B7BB3817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7D7CE7D-ACBD-4A1A-9E72-708B15FD5E5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609E5A9C-1BAD-4F65-8DFF-184AD7FC3AB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D9BF935C-7198-412D-8C6B-B21EFBDADC8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5E7F11-585F-4359-9D9B-635F6BFC86A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5236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灯片编号占位符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ZapfDingbatsITC"/>
              <a:buChar char="❖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ZapfDingbatsITC"/>
              <a:buChar char="✤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LucidaGrande"/>
              <a:buChar char="•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/>
              <a:buChar char="❖"/>
              <a:defRPr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fld id="{2EEDC445-47E4-4414-BB3D-D5A8AAD5737A}" type="slidenum">
              <a:rPr lang="zh-CN" altLang="en-US" sz="1200" kern="0">
                <a:solidFill>
                  <a:srgbClr val="7F7F7F"/>
                </a:solidFill>
                <a:latin typeface="Bell MT" panose="02020503060305020303" pitchFamily="18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t>30</a:t>
            </a:fld>
            <a:endParaRPr lang="zh-CN" altLang="en-US" sz="1200" kern="0">
              <a:solidFill>
                <a:srgbClr val="7F7F7F"/>
              </a:solidFill>
              <a:latin typeface="Bell MT" panose="02020503060305020303" pitchFamily="18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264254" y="1838131"/>
            <a:ext cx="1576874" cy="877078"/>
          </a:xfrm>
          <a:prstGeom prst="ellipse">
            <a:avLst/>
          </a:prstGeom>
          <a:noFill/>
          <a:ln w="19050">
            <a:solidFill>
              <a:srgbClr val="13338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>
            <a:noAutofit/>
          </a:bodyPr>
          <a:lstStyle/>
          <a:p>
            <a:pPr algn="ctr" eaLnBrk="1" hangingPunct="1"/>
            <a:r>
              <a:rPr lang="en-US" altLang="zh-CN" sz="28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Running</a:t>
            </a:r>
            <a:endParaRPr lang="zh-CN" altLang="en-US" sz="2800" b="1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584536" y="3178628"/>
            <a:ext cx="1576874" cy="877078"/>
          </a:xfrm>
          <a:prstGeom prst="ellipse">
            <a:avLst/>
          </a:prstGeom>
          <a:noFill/>
          <a:ln w="19050">
            <a:solidFill>
              <a:srgbClr val="13338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>
            <a:noAutofit/>
          </a:bodyPr>
          <a:lstStyle/>
          <a:p>
            <a:pPr algn="ctr" eaLnBrk="1" hangingPunct="1"/>
            <a:r>
              <a:rPr lang="en-US" altLang="zh-CN" sz="28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Ready</a:t>
            </a:r>
            <a:endParaRPr lang="zh-CN" altLang="en-US" sz="2800" b="1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798492" y="3178628"/>
            <a:ext cx="1576874" cy="877078"/>
          </a:xfrm>
          <a:prstGeom prst="ellipse">
            <a:avLst/>
          </a:prstGeom>
          <a:noFill/>
          <a:ln w="19050">
            <a:solidFill>
              <a:srgbClr val="13338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>
            <a:noAutofit/>
          </a:bodyPr>
          <a:lstStyle/>
          <a:p>
            <a:pPr algn="ctr" eaLnBrk="1" hangingPunct="1"/>
            <a:r>
              <a:rPr lang="en-US" altLang="zh-CN" sz="2800" b="1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Blocked</a:t>
            </a:r>
            <a:endParaRPr lang="zh-CN" altLang="en-US" sz="2800" b="1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7" name="连接符: 曲线 16"/>
          <p:cNvCxnSpPr>
            <a:stCxn id="4" idx="2"/>
            <a:endCxn id="9" idx="0"/>
          </p:cNvCxnSpPr>
          <p:nvPr/>
        </p:nvCxnSpPr>
        <p:spPr>
          <a:xfrm rot="10800000" flipV="1">
            <a:off x="2586931" y="2276670"/>
            <a:ext cx="677325" cy="901958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/>
          <p:cNvCxnSpPr>
            <a:stCxn id="9" idx="5"/>
            <a:endCxn id="8" idx="3"/>
          </p:cNvCxnSpPr>
          <p:nvPr/>
        </p:nvCxnSpPr>
        <p:spPr>
          <a:xfrm rot="16200000" flipH="1">
            <a:off x="3979951" y="3091748"/>
            <a:ext cx="12700" cy="1671026"/>
          </a:xfrm>
          <a:prstGeom prst="curvedConnector3">
            <a:avLst>
              <a:gd name="adj1" fmla="val 281137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/>
          <p:cNvCxnSpPr>
            <a:stCxn id="8" idx="0"/>
            <a:endCxn id="4" idx="6"/>
          </p:cNvCxnSpPr>
          <p:nvPr/>
        </p:nvCxnSpPr>
        <p:spPr>
          <a:xfrm rot="16200000" flipV="1">
            <a:off x="4656072" y="2461727"/>
            <a:ext cx="901958" cy="531845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/>
          <p:cNvCxnSpPr>
            <a:stCxn id="4" idx="4"/>
            <a:endCxn id="8" idx="2"/>
          </p:cNvCxnSpPr>
          <p:nvPr/>
        </p:nvCxnSpPr>
        <p:spPr>
          <a:xfrm rot="16200000" flipH="1">
            <a:off x="3867634" y="2900266"/>
            <a:ext cx="901958" cy="531845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7325" y="4879911"/>
            <a:ext cx="7072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Running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using the CPU at that instant.</a:t>
            </a:r>
            <a:endParaRPr lang="zh-CN" altLang="en-US" sz="2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7326" y="5826209"/>
            <a:ext cx="8677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Blocked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unable to run until some external event happens.</a:t>
            </a:r>
            <a:endParaRPr lang="zh-CN" altLang="en-US" sz="2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5739" y="5351030"/>
            <a:ext cx="8418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runnable; temporarily stopped to let another process run.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等腰三角形 1"/>
          <p:cNvSpPr/>
          <p:nvPr/>
        </p:nvSpPr>
        <p:spPr bwMode="auto">
          <a:xfrm>
            <a:off x="5154830" y="1690396"/>
            <a:ext cx="242596" cy="270588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等腰三角形 14"/>
          <p:cNvSpPr/>
          <p:nvPr/>
        </p:nvSpPr>
        <p:spPr bwMode="auto">
          <a:xfrm>
            <a:off x="6313032" y="3043334"/>
            <a:ext cx="242596" cy="270588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等腰三角形 15"/>
          <p:cNvSpPr/>
          <p:nvPr/>
        </p:nvSpPr>
        <p:spPr bwMode="auto">
          <a:xfrm>
            <a:off x="6674595" y="3043334"/>
            <a:ext cx="242596" cy="270588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等腰三角形 17"/>
          <p:cNvSpPr/>
          <p:nvPr/>
        </p:nvSpPr>
        <p:spPr bwMode="auto">
          <a:xfrm>
            <a:off x="7418631" y="3044889"/>
            <a:ext cx="242596" cy="270588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等腰三角形 18"/>
          <p:cNvSpPr/>
          <p:nvPr/>
        </p:nvSpPr>
        <p:spPr bwMode="auto">
          <a:xfrm>
            <a:off x="419973" y="3043334"/>
            <a:ext cx="242596" cy="27058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等腰三角形 19"/>
          <p:cNvSpPr/>
          <p:nvPr/>
        </p:nvSpPr>
        <p:spPr bwMode="auto">
          <a:xfrm>
            <a:off x="758635" y="3046244"/>
            <a:ext cx="242596" cy="27058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等腰三角形 20"/>
          <p:cNvSpPr/>
          <p:nvPr/>
        </p:nvSpPr>
        <p:spPr bwMode="auto">
          <a:xfrm>
            <a:off x="1404274" y="3043334"/>
            <a:ext cx="242596" cy="270588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rgbClr val="133381"/>
            </a:solidFill>
            <a:miter lim="800000"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1" hangingPunct="1"/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9713" y="1639338"/>
            <a:ext cx="339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single process in running state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191777" y="3432501"/>
            <a:ext cx="217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Multiple processes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94224" y="3362980"/>
            <a:ext cx="140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Multiple processes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012809" y="2992810"/>
            <a:ext cx="31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005954" y="2944389"/>
            <a:ext cx="31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EA679809-3E61-4ACB-A507-79DC18DF3B79}"/>
              </a:ext>
            </a:extLst>
          </p:cNvPr>
          <p:cNvSpPr txBox="1">
            <a:spLocks noChangeArrowheads="1"/>
          </p:cNvSpPr>
          <p:nvPr/>
        </p:nvSpPr>
        <p:spPr>
          <a:xfrm>
            <a:off x="672524" y="118318"/>
            <a:ext cx="7888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kumimoji="1" lang="en-US" altLang="zh-CN" sz="4000" b="1" dirty="0">
                <a:ea typeface="微软雅黑" panose="020B0503020204020204" pitchFamily="34" charset="-122"/>
              </a:rPr>
              <a:t>Process States</a:t>
            </a:r>
            <a:endParaRPr lang="en-US" altLang="zh-CN" sz="38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3" grpId="0"/>
      <p:bldP spid="23" grpId="0"/>
      <p:bldP spid="25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8544AA7-18A8-4299-B429-71CE67AE2DE3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31</a:t>
            </a:fld>
            <a:endParaRPr lang="en-US" sz="1400">
              <a:ea typeface="宋体" panose="02010600030101010101" pitchFamily="2" charset="-122"/>
            </a:endParaRPr>
          </a:p>
        </p:txBody>
      </p:sp>
      <p:pic>
        <p:nvPicPr>
          <p:cNvPr id="2" name="Process Scheduling">
            <a:hlinkClick r:id="" action="ppaction://media"/>
            <a:extLst>
              <a:ext uri="{FF2B5EF4-FFF2-40B4-BE49-F238E27FC236}">
                <a16:creationId xmlns:a16="http://schemas.microsoft.com/office/drawing/2014/main" id="{865567DA-45BA-43AA-9C00-5DD8D4AB3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392" y="643536"/>
            <a:ext cx="7192255" cy="53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DB1D6BE7-2C71-42CF-A778-85E4A3E3AC0A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32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1818" y="142595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Implementation of Processes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335088"/>
            <a:ext cx="84582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The OS maintains a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Process Table</a:t>
            </a:r>
            <a:r>
              <a:rPr lang="en-US" altLang="zh-CN" sz="2800" dirty="0">
                <a:ea typeface="宋体" panose="02010600030101010101" pitchFamily="2" charset="-122"/>
              </a:rPr>
              <a:t> with one entry (called a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process control block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 (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PCB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ea typeface="宋体" panose="02010600030101010101" pitchFamily="2" charset="-122"/>
              </a:rPr>
              <a:t>) for each process.</a:t>
            </a:r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5D45C17A-27FF-4755-865D-49D3BD8ED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75" y="2207907"/>
            <a:ext cx="7089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04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PCB AND CONTEXT SWITCHING - Operating System">
            <a:hlinkClick r:id="" action="ppaction://media"/>
            <a:extLst>
              <a:ext uri="{FF2B5EF4-FFF2-40B4-BE49-F238E27FC236}">
                <a16:creationId xmlns:a16="http://schemas.microsoft.com/office/drawing/2014/main" id="{A55C56CC-1EE1-4B99-862E-C20296681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5663"/>
            <a:ext cx="9145588" cy="51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DB1D6BE7-2C71-42CF-A778-85E4A3E3AC0A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34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1818" y="142595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Implementation of Processes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457" y="1335088"/>
            <a:ext cx="8458200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When a context switch occurs between processes P1 and P2, the current state of the </a:t>
            </a:r>
            <a:r>
              <a:rPr lang="en-US" altLang="zh-CN" sz="2800" b="1" dirty="0">
                <a:ea typeface="宋体" panose="02010600030101010101" pitchFamily="2" charset="-122"/>
              </a:rPr>
              <a:t>RUNNING</a:t>
            </a:r>
            <a:r>
              <a:rPr lang="en-US" altLang="zh-CN" sz="2800" dirty="0">
                <a:ea typeface="宋体" panose="02010600030101010101" pitchFamily="2" charset="-122"/>
              </a:rPr>
              <a:t> process, say P1, is saved in the PCB for process P1 and the state of a READY process, say P2, is restored from the PCB for process P2 to the CPU registers, etc. Then, process P2 begins RUNNING.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Pseudo- parallelism </a:t>
            </a:r>
            <a:r>
              <a:rPr lang="en-US" altLang="zh-CN" sz="2800" dirty="0">
                <a:ea typeface="宋体" panose="02010600030101010101" pitchFamily="2" charset="-122"/>
              </a:rPr>
              <a:t>: the rapid switching between processes gives the illusion of true parallelism and is called pseudo-parallelism.</a:t>
            </a:r>
          </a:p>
        </p:txBody>
      </p:sp>
    </p:spTree>
    <p:extLst>
      <p:ext uri="{BB962C8B-B14F-4D97-AF65-F5344CB8AC3E}">
        <p14:creationId xmlns:p14="http://schemas.microsoft.com/office/powerpoint/2010/main" val="157689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66AC4E-B4B7-4E97-AE9F-C09BF366BC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Suppose a process spends a fraction 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of its time waiting for I/O to complete. With 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ea typeface="宋体" panose="02010600030101010101" pitchFamily="2" charset="-122"/>
              </a:rPr>
              <a:t> processes in memory at once. What is the CPU utilization rate?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B4AAA97-BF9B-420D-BBD8-DBF00C890A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F5681-AE3B-4E19-9A03-5DAAFEC9A9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849239"/>
            <a:ext cx="9145588" cy="365824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AD63669-C05B-4619-B2A2-3429D946142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E88F4A5A-37A7-4836-99C0-DBFA1227525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96EFD026-9405-42B0-82F7-BE5FEA5BD6D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CDD6B6DD-2080-4354-885A-92C92B602FB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46C02A2B-3B94-4A60-AAEE-E9D626516E28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842533C-A50F-4730-9480-36C8CDDDEED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653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641DC8B6-1288-46E7-A1A0-82F9F4B80A93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36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524" y="11022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Modeling Multiprogramming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1520" y="1435789"/>
            <a:ext cx="7718474" cy="52197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Suppose a process spends a fraction 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ea typeface="宋体" panose="02010600030101010101" pitchFamily="2" charset="-122"/>
              </a:rPr>
              <a:t> of its time waiting for I/O to complete. With 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ea typeface="宋体" panose="02010600030101010101" pitchFamily="2" charset="-122"/>
              </a:rPr>
              <a:t> processes in memory at once. The CPU utilization can be obtained by: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CPU utilization =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solidFill>
                  <a:srgbClr val="FF0000"/>
                </a:solidFill>
                <a:ea typeface="宋体" panose="02010600030101010101" pitchFamily="2" charset="-122"/>
              </a:rPr>
              <a:t> – </a:t>
            </a:r>
            <a:r>
              <a:rPr lang="en-US" altLang="zh-CN" sz="2800" i="1" dirty="0" err="1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sz="2800" i="1" baseline="30000" dirty="0" err="1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endParaRPr lang="zh-CN" altLang="en-US" sz="2800" i="1" baseline="30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4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E71AE8-1DA1-4B4A-BC85-FD3763EA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9" y="2610525"/>
            <a:ext cx="5553075" cy="3619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D98EFD-87AA-40FE-B7B2-C2123C574519}"/>
              </a:ext>
            </a:extLst>
          </p:cNvPr>
          <p:cNvSpPr txBox="1">
            <a:spLocks noChangeArrowheads="1"/>
          </p:cNvSpPr>
          <p:nvPr/>
        </p:nvSpPr>
        <p:spPr>
          <a:xfrm>
            <a:off x="478314" y="-63753"/>
            <a:ext cx="82934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3800" b="1" dirty="0">
                <a:ea typeface="宋体" panose="02010600030101010101" pitchFamily="2" charset="-122"/>
              </a:rPr>
              <a:t>CPU Utilization in Multiprogramming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F97480-FFD0-4725-A045-B00D38F3569C}"/>
              </a:ext>
            </a:extLst>
          </p:cNvPr>
          <p:cNvSpPr/>
          <p:nvPr/>
        </p:nvSpPr>
        <p:spPr>
          <a:xfrm>
            <a:off x="723555" y="1517455"/>
            <a:ext cx="393409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 utilization =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i="1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2800" i="1" baseline="30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BB9515-E7D0-4FCA-AFB7-147334210D71}"/>
              </a:ext>
            </a:extLst>
          </p:cNvPr>
          <p:cNvCxnSpPr>
            <a:cxnSpLocks/>
          </p:cNvCxnSpPr>
          <p:nvPr/>
        </p:nvCxnSpPr>
        <p:spPr>
          <a:xfrm flipV="1">
            <a:off x="2480209" y="3515989"/>
            <a:ext cx="4118846" cy="2832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311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62D6114-9D92-4063-8949-56BC964C339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state transition is impossible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63AE4B-F38E-475A-8411-E31E42B9F1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ready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running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1396B1-F3F9-43E5-9A53-85F44051BC6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running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ready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D27834-2EEC-4E6C-9205-7A1A7B8572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running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blocked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A5A93-B4E4-4C52-ADA7-5981B6C477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ready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blocked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A4C5F3-793A-4068-B662-6332CD484C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B81D2B-BA25-47E1-AE60-28BC999FEC9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30FC2B-2AAC-4957-BCB6-3E76CF45A33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113B93-85E9-4CA6-AC87-10E5E105D5D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BB5E051-779F-4591-A38F-7F9E4599C60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62D0CE-CD2C-4A23-A3E2-D62EAE2167D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6160407-DBDB-4A45-A556-C4A7FDED91C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EF965F2-547D-478D-805D-A70C14B9696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8737DFC-8FC6-49D5-B657-6921D9EE3CD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6642A54-06CD-46FE-A6CA-FB5CB06DD7A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6CBC1B-2890-4D49-B841-69B0C5B5C85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5730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C74482-250E-4E16-A904-9D9CC75F225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 process is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awaken from blocked state,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indicating that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4BDBC2-3D6B-4E6C-8296-61D11CC944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52277" y="2563227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process is using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CPU again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837F3F-F61E-4978-9767-61D836721CC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752277" y="3420477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Its priority becomes maximum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1F8D5-109F-404F-A0AA-9A9FAB8D2B2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52277" y="4277727"/>
            <a:ext cx="6954398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PCB moves to the top of the ready queue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5C3767-8A6B-4562-B353-434C79364BC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2277" y="5134977"/>
            <a:ext cx="718947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process is inserted into ready queue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1B022E2-8657-4F6E-96B1-80BF8CF0779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37823" y="262752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8CA5EC-65B8-4147-BCAE-3544E820B1C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037823" y="348477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DB7E7C4-33DD-4959-913C-FE4109398EB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037823" y="434202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9E982F5-088C-4738-ABE7-07D23CEC460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037823" y="519927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64C162D-D153-47BE-B5F8-08E2D75A547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87D74ED-C3D1-4A7A-98E7-F44A62FA5F0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5AF3A79-99AA-480C-B5C9-994C3A47A5E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C8FE84D-9831-4F08-AF9D-771FAC3A153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43F0B97-EC16-4D56-A2D3-071CFADAB0F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8DA8D2C-EF37-45B4-9F19-E8A0C983B61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E7740D8-31C9-4768-B6CF-33DC808A0F2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4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04C737B4-19AB-46A7-8204-E5E089A722C1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4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5295" y="96510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Forking Processes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506" y="1336523"/>
            <a:ext cx="4520737" cy="477265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main()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int i, pid;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for (i=1; i&lt;=3; i++)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if ((</a:t>
            </a:r>
            <a:r>
              <a:rPr lang="en-US" altLang="zh-CN" sz="2800" dirty="0" err="1">
                <a:ea typeface="宋体" panose="02010600030101010101" pitchFamily="2" charset="-122"/>
              </a:rPr>
              <a:t>pid</a:t>
            </a:r>
            <a:r>
              <a:rPr lang="en-US" altLang="zh-CN" sz="2800" dirty="0">
                <a:ea typeface="宋体" panose="02010600030101010101" pitchFamily="2" charset="-122"/>
              </a:rPr>
              <a:t> = fork()) == 0)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  printf("In child %d. \n", i);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}</a:t>
            </a:r>
            <a:r>
              <a:rPr lang="en-US" altLang="zh-CN" sz="2800" dirty="0">
                <a:ea typeface="宋体" panose="02010600030101010101" pitchFamily="2" charset="-122"/>
              </a:rPr>
              <a:t>else{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wait(&amp;status);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}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8AC87EE-EDCE-48DF-884C-F28C7D503781}"/>
              </a:ext>
            </a:extLst>
          </p:cNvPr>
          <p:cNvSpPr txBox="1">
            <a:spLocks noChangeArrowheads="1"/>
          </p:cNvSpPr>
          <p:nvPr/>
        </p:nvSpPr>
        <p:spPr>
          <a:xfrm>
            <a:off x="4565243" y="1336523"/>
            <a:ext cx="4504823" cy="4772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zh-CN" altLang="en-US" sz="2800" dirty="0">
              <a:ea typeface="宋体" panose="02010600030101010101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DE5F44-2BE3-4253-ACD4-0261ED4D6865}"/>
              </a:ext>
            </a:extLst>
          </p:cNvPr>
          <p:cNvGrpSpPr/>
          <p:nvPr/>
        </p:nvGrpSpPr>
        <p:grpSpPr>
          <a:xfrm>
            <a:off x="4958995" y="1826988"/>
            <a:ext cx="3689863" cy="2519866"/>
            <a:chOff x="1251745" y="1214439"/>
            <a:chExt cx="5889625" cy="3536949"/>
          </a:xfrm>
        </p:grpSpPr>
        <p:sp>
          <p:nvSpPr>
            <p:cNvPr id="28" name="Oval 3">
              <a:extLst>
                <a:ext uri="{FF2B5EF4-FFF2-40B4-BE49-F238E27FC236}">
                  <a16:creationId xmlns:a16="http://schemas.microsoft.com/office/drawing/2014/main" id="{8D487546-B620-4816-8146-4358CD6A6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095" y="1214439"/>
              <a:ext cx="1057275" cy="630237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 dirty="0"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46A6AD18-D414-4D1C-B8F0-FD4D0855F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445" y="2233614"/>
              <a:ext cx="1057275" cy="630237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1</a:t>
              </a:r>
            </a:p>
          </p:txBody>
        </p:sp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B2A6FD43-D519-40D7-A474-185D8FEB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358" y="2182814"/>
              <a:ext cx="1057275" cy="630237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2</a:t>
              </a:r>
            </a:p>
          </p:txBody>
        </p:sp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B34B66FF-D2AA-47EF-8983-D6738317A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095" y="2208214"/>
              <a:ext cx="1057275" cy="630237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3</a:t>
              </a:r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C917C08B-B6A3-430C-AAC8-428AD6DD2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870" y="3165475"/>
              <a:ext cx="1057275" cy="630238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 dirty="0">
                  <a:ea typeface="宋体" panose="02010600030101010101" pitchFamily="2" charset="-122"/>
                </a:rPr>
                <a:t>I = 3</a:t>
              </a:r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DC323920-F510-4E57-829D-6F343AF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745" y="4121150"/>
              <a:ext cx="1057275" cy="630238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3</a:t>
              </a:r>
            </a:p>
          </p:txBody>
        </p:sp>
        <p:sp>
          <p:nvSpPr>
            <p:cNvPr id="34" name="Oval 9">
              <a:extLst>
                <a:ext uri="{FF2B5EF4-FFF2-40B4-BE49-F238E27FC236}">
                  <a16:creationId xmlns:a16="http://schemas.microsoft.com/office/drawing/2014/main" id="{B64D1802-4179-4354-9465-F218975A0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570" y="3170239"/>
              <a:ext cx="1057275" cy="630237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3</a:t>
              </a:r>
            </a:p>
          </p:txBody>
        </p:sp>
        <p:sp>
          <p:nvSpPr>
            <p:cNvPr id="35" name="Oval 10">
              <a:extLst>
                <a:ext uri="{FF2B5EF4-FFF2-40B4-BE49-F238E27FC236}">
                  <a16:creationId xmlns:a16="http://schemas.microsoft.com/office/drawing/2014/main" id="{13C6A736-8EDD-4AA9-A9FF-22AF3947A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383" y="3149600"/>
              <a:ext cx="1057275" cy="630238"/>
            </a:xfrm>
            <a:prstGeom prst="ellipse">
              <a:avLst/>
            </a:prstGeom>
            <a:solidFill>
              <a:schemeClr val="accent1"/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/>
              <a:r>
                <a:rPr lang="en-US" sz="1800">
                  <a:ea typeface="宋体" panose="02010600030101010101" pitchFamily="2" charset="-122"/>
                </a:rPr>
                <a:t>I = 2</a:t>
              </a:r>
            </a:p>
          </p:txBody>
        </p:sp>
        <p:sp>
          <p:nvSpPr>
            <p:cNvPr id="36" name="Line 11">
              <a:extLst>
                <a:ext uri="{FF2B5EF4-FFF2-40B4-BE49-F238E27FC236}">
                  <a16:creationId xmlns:a16="http://schemas.microsoft.com/office/drawing/2014/main" id="{EB2CC7CD-DF07-4967-A11C-0EDC3F5A70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419" y="1828800"/>
              <a:ext cx="0" cy="36195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2">
              <a:extLst>
                <a:ext uri="{FF2B5EF4-FFF2-40B4-BE49-F238E27FC236}">
                  <a16:creationId xmlns:a16="http://schemas.microsoft.com/office/drawing/2014/main" id="{AC88320C-B89E-42FE-840E-D853887E9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3919" y="2806701"/>
              <a:ext cx="0" cy="377825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3">
              <a:extLst>
                <a:ext uri="{FF2B5EF4-FFF2-40B4-BE49-F238E27FC236}">
                  <a16:creationId xmlns:a16="http://schemas.microsoft.com/office/drawing/2014/main" id="{59746FEF-CDF1-4585-B9DC-1474ED4C05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4657" y="1687514"/>
              <a:ext cx="1166812" cy="598487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4">
              <a:extLst>
                <a:ext uri="{FF2B5EF4-FFF2-40B4-BE49-F238E27FC236}">
                  <a16:creationId xmlns:a16="http://schemas.microsoft.com/office/drawing/2014/main" id="{03ED01D9-1B1B-449F-BFF5-553137B3E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4120" y="1703388"/>
              <a:ext cx="1262063" cy="582612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3744669D-CB8D-4AAF-AFBD-F21300EA7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882" y="2774950"/>
              <a:ext cx="347662" cy="3937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B61F1D99-A418-4DE8-8D42-051128CB3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532" y="2806701"/>
              <a:ext cx="284162" cy="377825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17">
              <a:extLst>
                <a:ext uri="{FF2B5EF4-FFF2-40B4-BE49-F238E27FC236}">
                  <a16:creationId xmlns:a16="http://schemas.microsoft.com/office/drawing/2014/main" id="{B3CB1BFF-3946-4BB4-B8A2-4391B27D0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7844" y="3768725"/>
              <a:ext cx="0" cy="36195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BA62150E-CB6E-4511-9606-5E936F8E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30" y="4682850"/>
            <a:ext cx="4509194" cy="14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3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6B53F66-81F5-4879-8A96-75CED7C98395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40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6784" y="9366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77225" y="1418300"/>
            <a:ext cx="7775575" cy="48799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3000" b="1" dirty="0">
                <a:ea typeface="宋体" panose="02010600030101010101" pitchFamily="2" charset="-122"/>
              </a:rPr>
              <a:t>What is a thread?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dirty="0"/>
              <a:t>A thread of execution is the smallest sequence of programmed instructions that can be managed independently by a scheduler, which is typically a part of the operating system. The implementation of threads and processes differs between operating systems, but in most cases a thread is a component of a process. Multiple threads can exist within one process, executing concurrently and sharing resources such as memory, while different processes do not share these resources. In particular, the threads of a process share its executable code and the values of its variables at any given time.</a:t>
            </a:r>
            <a:endParaRPr lang="en-US" altLang="zh-CN" sz="3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673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6B53F66-81F5-4879-8A96-75CED7C98395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41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6784" y="9366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77225" y="1418300"/>
            <a:ext cx="7775575" cy="48799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3000" b="1" dirty="0">
                <a:ea typeface="宋体" panose="02010600030101010101" pitchFamily="2" charset="-122"/>
              </a:rPr>
              <a:t>What is a thread?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dirty="0"/>
              <a:t>A thread of execution is the smallest sequence of programmed instructions that </a:t>
            </a:r>
            <a:r>
              <a:rPr lang="en-US" altLang="zh-CN" b="1" dirty="0">
                <a:solidFill>
                  <a:srgbClr val="FF0000"/>
                </a:solidFill>
              </a:rPr>
              <a:t>can be managed independently by a scheduler</a:t>
            </a:r>
            <a:r>
              <a:rPr lang="en-US" altLang="zh-CN" dirty="0"/>
              <a:t>, which is typically a part of the operating system. The implementation of threads and processes differs between operating systems, but in most cases </a:t>
            </a:r>
            <a:r>
              <a:rPr lang="en-US" altLang="zh-CN" b="1" dirty="0">
                <a:solidFill>
                  <a:srgbClr val="FF0000"/>
                </a:solidFill>
              </a:rPr>
              <a:t>a thread is a component of a process</a:t>
            </a:r>
            <a:r>
              <a:rPr lang="en-US" altLang="zh-CN" dirty="0"/>
              <a:t>. Multiple threads </a:t>
            </a:r>
            <a:r>
              <a:rPr lang="en-US" altLang="zh-CN" b="1" dirty="0">
                <a:solidFill>
                  <a:srgbClr val="FF0000"/>
                </a:solidFill>
              </a:rPr>
              <a:t>can exist within one process, executing concurrently and sharing resources </a:t>
            </a:r>
            <a:r>
              <a:rPr lang="en-US" altLang="zh-CN" dirty="0"/>
              <a:t>such as memory, while different processes do not share these resources. In particular, the threads of a process share its executable code and the values of its variables at any given time.</a:t>
            </a:r>
            <a:endParaRPr lang="en-US" altLang="zh-CN" sz="30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384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6B53F66-81F5-4879-8A96-75CED7C98395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42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6784" y="9366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77225" y="1418300"/>
            <a:ext cx="7775575" cy="48799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sz="3000" b="1" dirty="0">
                <a:ea typeface="宋体" panose="02010600030101010101" pitchFamily="2" charset="-122"/>
              </a:rPr>
              <a:t>Why do we need threads?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ea typeface="宋体" panose="02010600030101010101" pitchFamily="2" charset="-122"/>
              </a:rPr>
              <a:t>Responsiveness: </a:t>
            </a:r>
            <a:r>
              <a:rPr lang="en-US" sz="2400" dirty="0">
                <a:ea typeface="宋体" panose="02010600030101010101" pitchFamily="2" charset="-122"/>
              </a:rPr>
              <a:t>multiple activities can be done at the same time.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Resource Sharing</a:t>
            </a:r>
            <a:r>
              <a:rPr lang="en-US" sz="2400" b="1" dirty="0">
                <a:ea typeface="宋体" panose="02010600030101010101" pitchFamily="2" charset="-122"/>
              </a:rPr>
              <a:t>: </a:t>
            </a:r>
            <a:r>
              <a:rPr lang="en-US" sz="2400" dirty="0">
                <a:ea typeface="宋体" panose="02010600030101010101" pitchFamily="2" charset="-122"/>
              </a:rPr>
              <a:t>threads share the memory and the resources of the process.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ea typeface="宋体" panose="02010600030101010101" pitchFamily="2" charset="-122"/>
              </a:rPr>
              <a:t>Economy: </a:t>
            </a:r>
            <a:r>
              <a:rPr lang="en-US" sz="2400" dirty="0">
                <a:ea typeface="宋体" panose="02010600030101010101" pitchFamily="2" charset="-122"/>
              </a:rPr>
              <a:t>threads are easy to create and destroy.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ea typeface="宋体" panose="02010600030101010101" pitchFamily="2" charset="-122"/>
              </a:rPr>
              <a:t>Utilization of MP (multiprocessor) Architectures: </a:t>
            </a:r>
            <a:r>
              <a:rPr lang="en-US" sz="2400" dirty="0">
                <a:ea typeface="宋体" panose="02010600030101010101" pitchFamily="2" charset="-122"/>
              </a:rPr>
              <a:t>threads are useful on multiple CPU systems.</a:t>
            </a:r>
          </a:p>
        </p:txBody>
      </p:sp>
    </p:spTree>
    <p:extLst>
      <p:ext uri="{BB962C8B-B14F-4D97-AF65-F5344CB8AC3E}">
        <p14:creationId xmlns:p14="http://schemas.microsoft.com/office/powerpoint/2010/main" val="3773296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D4D69C1A-40D4-4F6F-9F48-6A3E7517C5C0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43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759" y="102134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 Usage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6594" y="5610226"/>
            <a:ext cx="7772400" cy="485775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A word processor with three threads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21509" name="Picture 6" descr="2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4" y="1258889"/>
            <a:ext cx="760730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679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4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B4413354-FE06-46BD-90A2-967DD69CF260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44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4042"/>
            <a:ext cx="9145588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b="1" dirty="0">
                <a:ea typeface="宋体" panose="02010600030101010101" pitchFamily="2" charset="-122"/>
              </a:rPr>
              <a:t>Single-threaded and Multithreaded Processes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11810" r="2359" b="11565"/>
          <a:stretch>
            <a:fillRect/>
          </a:stretch>
        </p:blipFill>
        <p:spPr bwMode="auto">
          <a:xfrm>
            <a:off x="904660" y="1645260"/>
            <a:ext cx="7403722" cy="4413896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562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F36F45D2-3E9E-4261-8B95-0759303CCEEE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45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8435" name="Rectangle 19"/>
          <p:cNvSpPr>
            <a:spLocks noGrp="1" noChangeArrowheads="1"/>
          </p:cNvSpPr>
          <p:nvPr>
            <p:ph type="title" idx="4294967295"/>
          </p:nvPr>
        </p:nvSpPr>
        <p:spPr>
          <a:xfrm>
            <a:off x="628759" y="133349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 Model</a:t>
            </a:r>
          </a:p>
        </p:txBody>
      </p:sp>
      <p:sp>
        <p:nvSpPr>
          <p:cNvPr id="18436" name="Rectangle 20"/>
          <p:cNvSpPr>
            <a:spLocks noGrp="1" noChangeArrowheads="1"/>
          </p:cNvSpPr>
          <p:nvPr>
            <p:ph type="body" idx="4294967295"/>
          </p:nvPr>
        </p:nvSpPr>
        <p:spPr>
          <a:xfrm>
            <a:off x="536891" y="1458912"/>
            <a:ext cx="7772400" cy="117157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Some items are shared by all threads in a process, while some items are private to each thread</a:t>
            </a:r>
          </a:p>
        </p:txBody>
      </p:sp>
      <p:pic>
        <p:nvPicPr>
          <p:cNvPr id="18437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5"/>
          <a:stretch>
            <a:fillRect/>
          </a:stretch>
        </p:blipFill>
        <p:spPr bwMode="auto">
          <a:xfrm>
            <a:off x="907614" y="2630487"/>
            <a:ext cx="7113835" cy="24877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Line 21"/>
          <p:cNvSpPr>
            <a:spLocks noChangeShapeType="1"/>
          </p:cNvSpPr>
          <p:nvPr/>
        </p:nvSpPr>
        <p:spPr bwMode="auto">
          <a:xfrm>
            <a:off x="8878094" y="1752601"/>
            <a:ext cx="0" cy="2828925"/>
          </a:xfrm>
          <a:prstGeom prst="line">
            <a:avLst/>
          </a:prstGeom>
          <a:noFill/>
          <a:ln w="12700" cmpd="sng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29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9B88596-6372-4AAC-AA8F-134DDD904D4F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46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5863" y="9404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Linux: How to Create a Thread?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23E53-2BD2-4519-8D60-388237FE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16746" y="1259600"/>
            <a:ext cx="7945514" cy="533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#include&lt;stdio.h&gt;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#include&lt;string.h&gt;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#include&lt;pthread.h&gt;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#include&lt;stdlib.h&gt;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#include&lt;unistd.h&gt;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pthread_t tid[2];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void* doSomeThing(void *arg) 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unsigned long i = 0; pthread_t id = pthread_self();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if(pthread_equal(id,tid[0])) { printf("</a:t>
            </a:r>
            <a:r>
              <a:rPr lang="en-US" altLang="zh-CN" sz="1600" dirty="0">
                <a:solidFill>
                  <a:srgbClr val="111111"/>
                </a:solidFill>
              </a:rPr>
              <a:t>first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\n"); 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else { printf("Second\n");}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return NULL;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int main(void)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int i = 0; int err;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while(i &lt; 2)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685891" lvl="2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err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pthread_create(&amp;(tid[i]), NULL, &amp;doSomeThing, NULL); 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685891" lvl="2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if (err != 0) printf</a:t>
            </a:r>
            <a:r>
              <a:rPr lang="zh-CN" altLang="zh-CN" sz="1600" dirty="0">
                <a:solidFill>
                  <a:srgbClr val="111111"/>
                </a:solidFill>
              </a:rPr>
              <a:t>("</a:t>
            </a:r>
            <a:r>
              <a:rPr lang="en-US" altLang="zh-CN" sz="1600" dirty="0">
                <a:solidFill>
                  <a:srgbClr val="111111"/>
                </a:solidFill>
              </a:rPr>
              <a:t>error</a:t>
            </a:r>
            <a:r>
              <a:rPr lang="zh-CN" altLang="zh-CN" sz="1600" dirty="0">
                <a:solidFill>
                  <a:srgbClr val="111111"/>
                </a:solidFill>
              </a:rPr>
              <a:t>\n")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; else printf("successfully\n"); i++;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342946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return 0;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813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9B88596-6372-4AAC-AA8F-134DDD904D4F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47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5863" y="9404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Windows: How to Create a Thread?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5863" y="1576240"/>
            <a:ext cx="7888070" cy="3380993"/>
          </a:xfrm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#include "</a:t>
            </a:r>
            <a:r>
              <a:rPr lang="en-US" altLang="zh-CN" sz="1600" dirty="0" err="1"/>
              <a:t>windows.h</a:t>
            </a:r>
            <a:r>
              <a:rPr lang="en-US" altLang="zh-CN" sz="1600" dirty="0"/>
              <a:t>"</a:t>
            </a:r>
          </a:p>
          <a:p>
            <a:pPr marL="0" indent="0">
              <a:buNone/>
            </a:pPr>
            <a:r>
              <a:rPr lang="en-US" altLang="zh-CN" sz="1600" dirty="0"/>
              <a:t>HANDLE </a:t>
            </a:r>
            <a:r>
              <a:rPr lang="en-US" altLang="zh-CN" sz="1600" dirty="0" err="1"/>
              <a:t>CreateThread</a:t>
            </a:r>
            <a:r>
              <a:rPr lang="en-US" altLang="zh-CN" sz="1600" dirty="0"/>
              <a:t>(</a:t>
            </a:r>
            <a:br>
              <a:rPr lang="en-US" altLang="zh-CN" sz="1600" dirty="0"/>
            </a:br>
            <a:r>
              <a:rPr lang="en-US" altLang="zh-CN" sz="1600" dirty="0"/>
              <a:t>  LPSECURITY_ATTRIBUTES </a:t>
            </a:r>
            <a:r>
              <a:rPr lang="en-US" altLang="zh-CN" sz="1600" dirty="0" err="1"/>
              <a:t>lpThreadAttributes</a:t>
            </a:r>
            <a:r>
              <a:rPr lang="en-US" altLang="zh-CN" sz="1600" dirty="0"/>
              <a:t>,   // pointer to security attributes</a:t>
            </a:r>
            <a:br>
              <a:rPr lang="en-US" altLang="zh-CN" sz="1600" dirty="0"/>
            </a:br>
            <a:r>
              <a:rPr lang="en-US" altLang="zh-CN" sz="1600" dirty="0"/>
              <a:t>  DWORD </a:t>
            </a:r>
            <a:r>
              <a:rPr lang="en-US" altLang="zh-CN" sz="1600" dirty="0" err="1"/>
              <a:t>dwStackSize</a:t>
            </a:r>
            <a:r>
              <a:rPr lang="en-US" altLang="zh-CN" sz="1600" dirty="0"/>
              <a:t>,</a:t>
            </a:r>
            <a:r>
              <a:rPr lang="zh-CN" altLang="en-US" sz="1600" dirty="0"/>
              <a:t>　　　　　　　　　　　    </a:t>
            </a:r>
            <a:r>
              <a:rPr lang="en-US" altLang="zh-CN" sz="1600" dirty="0"/>
              <a:t>// initial thread stack size</a:t>
            </a:r>
            <a:br>
              <a:rPr lang="en-US" altLang="zh-CN" sz="1600" dirty="0"/>
            </a:br>
            <a:r>
              <a:rPr lang="en-US" altLang="zh-CN" sz="1600" dirty="0"/>
              <a:t>  LPTHREAD_START_ROUTINE </a:t>
            </a:r>
            <a:r>
              <a:rPr lang="en-US" altLang="zh-CN" sz="1600" dirty="0" err="1"/>
              <a:t>lpStartAddress</a:t>
            </a:r>
            <a:r>
              <a:rPr lang="en-US" altLang="zh-CN" sz="1600" dirty="0"/>
              <a:t>, </a:t>
            </a:r>
            <a:r>
              <a:rPr lang="zh-CN" altLang="en-US" sz="1600" dirty="0"/>
              <a:t>　</a:t>
            </a:r>
            <a:r>
              <a:rPr lang="en-US" altLang="zh-CN" sz="1600" dirty="0"/>
              <a:t>// pointer to thread function</a:t>
            </a:r>
            <a:br>
              <a:rPr lang="en-US" altLang="zh-CN" sz="1600" dirty="0"/>
            </a:br>
            <a:r>
              <a:rPr lang="en-US" altLang="zh-CN" sz="1600" dirty="0"/>
              <a:t>  LPVOID </a:t>
            </a:r>
            <a:r>
              <a:rPr lang="en-US" altLang="zh-CN" sz="1600" dirty="0" err="1"/>
              <a:t>lpParameter</a:t>
            </a:r>
            <a:r>
              <a:rPr lang="en-US" altLang="zh-CN" sz="1600" dirty="0"/>
              <a:t>,</a:t>
            </a:r>
            <a:r>
              <a:rPr lang="zh-CN" altLang="en-US" sz="1600" dirty="0"/>
              <a:t>　　　　　　　　　　　　 </a:t>
            </a:r>
            <a:r>
              <a:rPr lang="en-US" altLang="zh-CN" sz="1600" dirty="0"/>
              <a:t>// argument for new thread</a:t>
            </a:r>
            <a:br>
              <a:rPr lang="en-US" altLang="zh-CN" sz="1600" dirty="0"/>
            </a:br>
            <a:r>
              <a:rPr lang="en-US" altLang="zh-CN" sz="1600" dirty="0"/>
              <a:t>  DWORD </a:t>
            </a:r>
            <a:r>
              <a:rPr lang="en-US" altLang="zh-CN" sz="1600" dirty="0" err="1"/>
              <a:t>dwCreationFlags</a:t>
            </a:r>
            <a:r>
              <a:rPr lang="en-US" altLang="zh-CN" sz="1600" dirty="0"/>
              <a:t>,</a:t>
            </a:r>
            <a:r>
              <a:rPr lang="zh-CN" altLang="en-US" sz="1600" dirty="0"/>
              <a:t>　　　　　　　　　　</a:t>
            </a:r>
            <a:r>
              <a:rPr lang="en-US" altLang="zh-CN" sz="1600" dirty="0"/>
              <a:t>// creation flags</a:t>
            </a:r>
            <a:br>
              <a:rPr lang="en-US" altLang="zh-CN" sz="1600" dirty="0"/>
            </a:br>
            <a:r>
              <a:rPr lang="en-US" altLang="zh-CN" sz="1600" dirty="0"/>
              <a:t>  LPDWORD </a:t>
            </a:r>
            <a:r>
              <a:rPr lang="en-US" altLang="zh-CN" sz="1600" dirty="0" err="1"/>
              <a:t>lpThreadId</a:t>
            </a:r>
            <a:r>
              <a:rPr lang="zh-CN" altLang="en-US" sz="1600" dirty="0"/>
              <a:t>　　　　　　　　　　　  </a:t>
            </a:r>
            <a:r>
              <a:rPr lang="en-US" altLang="zh-CN" sz="1600" dirty="0"/>
              <a:t>// pointer to receive thread ID</a:t>
            </a:r>
            <a:br>
              <a:rPr lang="en-US" altLang="zh-CN" sz="1600" dirty="0"/>
            </a:br>
            <a:r>
              <a:rPr lang="en-US" altLang="zh-CN" sz="1600" dirty="0"/>
              <a:t>);</a:t>
            </a:r>
          </a:p>
          <a:p>
            <a:pPr marL="0" indent="0">
              <a:buNone/>
            </a:pPr>
            <a:r>
              <a:rPr lang="en-US" altLang="zh-CN" sz="1600" dirty="0"/>
              <a:t>e.g., 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FF0000"/>
                </a:solidFill>
              </a:rPr>
              <a:t>DWORD WINAPI thread (PVOID ID)  { xxx }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FF0000"/>
                </a:solidFill>
              </a:rPr>
              <a:t>CreateThread</a:t>
            </a:r>
            <a:r>
              <a:rPr lang="en-US" altLang="zh-CN" sz="1600" b="1" dirty="0">
                <a:solidFill>
                  <a:srgbClr val="FF0000"/>
                </a:solidFill>
              </a:rPr>
              <a:t>(NULL, 0, thread, &amp;ID, 0, &amp;v);</a:t>
            </a:r>
          </a:p>
        </p:txBody>
      </p:sp>
    </p:spTree>
    <p:extLst>
      <p:ext uri="{BB962C8B-B14F-4D97-AF65-F5344CB8AC3E}">
        <p14:creationId xmlns:p14="http://schemas.microsoft.com/office/powerpoint/2010/main" val="279859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3D09843-261A-4652-8330-6A867BDEA207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48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524" y="0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Thread vs. Process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3833" y="1313448"/>
            <a:ext cx="8764105" cy="48402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</a:rPr>
              <a:t>A thread – </a:t>
            </a:r>
            <a:r>
              <a:rPr lang="zh-CN" altLang="en-US" sz="2800" b="1" dirty="0">
                <a:ea typeface="宋体" panose="02010600030101010101" pitchFamily="2" charset="-122"/>
              </a:rPr>
              <a:t>lightweight process</a:t>
            </a:r>
            <a:r>
              <a:rPr lang="en-US" altLang="zh-CN" sz="2800" b="1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a basic unit of CPU utilization.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</a:rPr>
              <a:t>It comprises a thread ID, a program counter, a register set, and a stack.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</a:rPr>
              <a:t>A traditional (</a:t>
            </a:r>
            <a:r>
              <a:rPr lang="zh-CN" altLang="en-US" sz="2800" b="1" dirty="0">
                <a:ea typeface="宋体" panose="02010600030101010101" pitchFamily="2" charset="-122"/>
              </a:rPr>
              <a:t>heavyweight</a:t>
            </a:r>
            <a:r>
              <a:rPr lang="zh-CN" altLang="en-US" sz="2800" dirty="0">
                <a:ea typeface="宋体" panose="02010600030101010101" pitchFamily="2" charset="-122"/>
              </a:rPr>
              <a:t>) process has a single thread of control.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</a:rPr>
              <a:t>If the process has multiple threads of control, it can do more than one task at a time. This situation is called </a:t>
            </a:r>
            <a:r>
              <a:rPr lang="zh-CN" altLang="en-US" sz="2800" b="1" dirty="0">
                <a:ea typeface="宋体" panose="02010600030101010101" pitchFamily="2" charset="-122"/>
              </a:rPr>
              <a:t>multithreading</a:t>
            </a:r>
            <a:r>
              <a:rPr lang="zh-CN" altLang="en-US" sz="28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ea typeface="宋体" panose="02010600030101010101" pitchFamily="2" charset="-122"/>
              </a:rPr>
              <a:t>P</a:t>
            </a:r>
            <a:r>
              <a:rPr lang="en-US" altLang="zh-CN" sz="2800" dirty="0" err="1">
                <a:ea typeface="宋体" panose="02010600030101010101" pitchFamily="2" charset="-122"/>
              </a:rPr>
              <a:t>rocess</a:t>
            </a:r>
            <a:r>
              <a:rPr lang="zh-CN" altLang="en-US" sz="2800" dirty="0">
                <a:ea typeface="宋体" panose="02010600030101010101" pitchFamily="2" charset="-122"/>
              </a:rPr>
              <a:t>：used to group resources together;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</a:t>
            </a:r>
            <a:r>
              <a:rPr lang="zh-CN" altLang="en-US" sz="2800" dirty="0">
                <a:ea typeface="宋体" panose="02010600030101010101" pitchFamily="2" charset="-122"/>
              </a:rPr>
              <a:t>T</a:t>
            </a:r>
            <a:r>
              <a:rPr lang="en-US" altLang="zh-CN" sz="2800" dirty="0" err="1">
                <a:ea typeface="宋体" panose="02010600030101010101" pitchFamily="2" charset="-122"/>
              </a:rPr>
              <a:t>hread</a:t>
            </a:r>
            <a:r>
              <a:rPr lang="zh-CN" altLang="en-US" sz="2800" dirty="0">
                <a:ea typeface="宋体" panose="02010600030101010101" pitchFamily="2" charset="-122"/>
              </a:rPr>
              <a:t>：the entity scheduled for execution on the CPU.</a:t>
            </a:r>
          </a:p>
        </p:txBody>
      </p:sp>
    </p:spTree>
    <p:extLst>
      <p:ext uri="{BB962C8B-B14F-4D97-AF65-F5344CB8AC3E}">
        <p14:creationId xmlns:p14="http://schemas.microsoft.com/office/powerpoint/2010/main" val="94325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3D977A5-A4F1-4C6C-945B-ECD2C8FD435C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49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6093" y="65720"/>
            <a:ext cx="788807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800" b="1" dirty="0">
                <a:ea typeface="宋体" panose="02010600030101010101" pitchFamily="2" charset="-122"/>
              </a:rPr>
              <a:t>POSIX Threads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0869" y="1349375"/>
            <a:ext cx="7772400" cy="140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b="1" dirty="0">
                <a:ea typeface="宋体" panose="02010600030101010101" pitchFamily="2" charset="-122"/>
              </a:rPr>
              <a:t>POSIX (Portable Operating System Interface) 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is a set of standard operating system interfaces based on the Unix operating system.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7650E-4FFE-41B8-AA32-8585A424F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29" y="4352627"/>
            <a:ext cx="5836495" cy="202548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574A86-C32F-4BB1-B8CA-9CFD238FE3E0}"/>
              </a:ext>
            </a:extLst>
          </p:cNvPr>
          <p:cNvSpPr/>
          <p:nvPr/>
        </p:nvSpPr>
        <p:spPr>
          <a:xfrm>
            <a:off x="392464" y="2593497"/>
            <a:ext cx="73597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46" lvl="1" indent="0" algn="just"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need for standardization arose because enterprises using computers wanted to be able to develop programs that could be moved among different manufacturer's computer systems directly.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9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1010C1F4-8D8C-4D5C-A19D-5685B435EE98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5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6869" y="0"/>
            <a:ext cx="85090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dirty="0">
                <a:ea typeface="宋体" panose="02010600030101010101" pitchFamily="2" charset="-122"/>
              </a:rPr>
              <a:t>System Calls For File Management</a:t>
            </a:r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47963"/>
          <a:stretch>
            <a:fillRect/>
          </a:stretch>
        </p:blipFill>
        <p:spPr bwMode="auto">
          <a:xfrm>
            <a:off x="251619" y="1504951"/>
            <a:ext cx="85344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141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3D977A5-A4F1-4C6C-945B-ECD2C8FD435C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50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6093" y="65720"/>
            <a:ext cx="788807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800" b="1" dirty="0">
                <a:ea typeface="宋体" panose="02010600030101010101" pitchFamily="2" charset="-122"/>
              </a:rPr>
              <a:t>Implementing threads in user space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0869" y="1349375"/>
            <a:ext cx="7772400" cy="49291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Advantages: </a:t>
            </a:r>
            <a:r>
              <a:rPr lang="zh-CN" altLang="en-US" sz="2800" dirty="0">
                <a:ea typeface="宋体" panose="02010600030101010101" pitchFamily="2" charset="-122"/>
              </a:rPr>
              <a:t>fast</a:t>
            </a:r>
            <a:r>
              <a:rPr lang="en-US" altLang="zh-CN" sz="2800" dirty="0">
                <a:ea typeface="宋体" panose="02010600030101010101" pitchFamily="2" charset="-122"/>
              </a:rPr>
              <a:t>, flexible, scalable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Drawbacks</a:t>
            </a:r>
            <a:r>
              <a:rPr lang="zh-CN" altLang="en-US" sz="2800" dirty="0">
                <a:ea typeface="宋体" panose="02010600030101010101" pitchFamily="2" charset="-122"/>
              </a:rPr>
              <a:t>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1) </a:t>
            </a:r>
            <a:r>
              <a:rPr lang="en-US" altLang="zh-CN" sz="2800" dirty="0"/>
              <a:t>Blocking blocks all threads in a process</a:t>
            </a:r>
            <a:r>
              <a:rPr lang="en-US" altLang="zh-CN" sz="2800" dirty="0">
                <a:ea typeface="宋体" panose="02010600030101010101" pitchFamily="2" charset="-122"/>
              </a:rPr>
              <a:t>; </a:t>
            </a:r>
          </a:p>
          <a:p>
            <a:pPr marL="0" indent="0" eaLnBrk="1" hangingPunct="1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2) No thread-level parallelism on multiprocessor.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pic>
        <p:nvPicPr>
          <p:cNvPr id="5" name="Picture 6" descr="2-1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33" y="3521885"/>
            <a:ext cx="3489144" cy="296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0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AE13CCAB-67C3-41E4-93D6-9CE4AA3B9AA7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51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0897" y="77858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Implementing threads in kernel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2769" y="1165225"/>
            <a:ext cx="7772400" cy="5156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Advantages: </a:t>
            </a:r>
            <a:r>
              <a:rPr lang="en-US" altLang="zh-CN" sz="2800" dirty="0"/>
              <a:t>Blocking blocks only the appropriate thread in a process</a:t>
            </a:r>
            <a:r>
              <a:rPr lang="en-US" altLang="zh-CN" sz="2800" dirty="0">
                <a:ea typeface="宋体" panose="02010600030101010101" pitchFamily="2" charset="-122"/>
              </a:rPr>
              <a:t>; Support </a:t>
            </a:r>
            <a:r>
              <a:rPr lang="en-US" altLang="zh-CN" sz="2800" dirty="0"/>
              <a:t>thread-level parallelism on multiprocessor;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Disadvantages: </a:t>
            </a:r>
            <a:r>
              <a:rPr lang="en-US" altLang="zh-CN" sz="2800" dirty="0"/>
              <a:t>Slow thread management</a:t>
            </a:r>
            <a:r>
              <a:rPr lang="en-US" altLang="zh-CN" sz="2800" dirty="0">
                <a:ea typeface="宋体" panose="02010600030101010101" pitchFamily="2" charset="-122"/>
              </a:rPr>
              <a:t>; large thread tables</a:t>
            </a:r>
          </a:p>
        </p:txBody>
      </p:sp>
      <p:pic>
        <p:nvPicPr>
          <p:cNvPr id="5" name="Picture 5" descr="2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81" y="3441735"/>
            <a:ext cx="2856465" cy="301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6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BB1E10C-980B-461D-A112-F5229679CAAC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52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2805" y="105266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Hybrid Implementations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84" y="1365847"/>
            <a:ext cx="8103310" cy="1274048"/>
          </a:xfrm>
        </p:spPr>
        <p:txBody>
          <a:bodyPr>
            <a:normAutofit fontScale="92500"/>
          </a:bodyPr>
          <a:lstStyle/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Multiplex user-level threads on kernel threads. Kernel is only aware of the kernel-level threads and schedule those.  </a:t>
            </a:r>
          </a:p>
          <a:p>
            <a:pPr algn="just" eaLnBrk="1" hangingPunct="1"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More flexible, but more complicated.</a:t>
            </a:r>
          </a:p>
        </p:txBody>
      </p:sp>
      <p:pic>
        <p:nvPicPr>
          <p:cNvPr id="31749" name="Picture 5" descr="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71" y="2880764"/>
            <a:ext cx="4837135" cy="289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86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8560594" y="64897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2149ABC9-D799-4DBB-B946-A4E60DE2CD22}" type="slidenum">
              <a:rPr lang="zh-CN" altLang="en-US" sz="1400">
                <a:ea typeface="宋体" panose="02010600030101010101" pitchFamily="2" charset="-122"/>
              </a:rPr>
              <a:pPr algn="r" eaLnBrk="1" hangingPunct="1"/>
              <a:t>53</a:t>
            </a:fld>
            <a:endParaRPr lang="en-US" sz="1400">
              <a:ea typeface="宋体" panose="02010600030101010101" pitchFamily="2" charset="-122"/>
            </a:endParaRP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643732" y="114273"/>
            <a:ext cx="788807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b="1" dirty="0">
                <a:ea typeface="宋体" panose="02010600030101010101" pitchFamily="2" charset="-122"/>
              </a:rPr>
              <a:t>Multithread Programming</a:t>
            </a:r>
          </a:p>
        </p:txBody>
      </p:sp>
      <p:sp>
        <p:nvSpPr>
          <p:cNvPr id="37892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643732" y="1657350"/>
            <a:ext cx="7815262" cy="44656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Multithreading applications in Win32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76" y="2982913"/>
            <a:ext cx="4564042" cy="23319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662" y="2821072"/>
            <a:ext cx="1977274" cy="25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2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C1B705-2C2E-4D92-A026-8BEDDECF06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 a system that supports multithreading, what cannot be shared among threads created by process P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9B8E5-B715-449B-AEA3-C51192FC5A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da-DK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Code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of</a:t>
            </a:r>
            <a:r>
              <a:rPr lang="da-DK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process 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7BEFD9-20E2-4FF5-8747-C41CA12BCB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Files open in 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4781C1-799F-4DDB-9BEA-8CDB41E185F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Global variables of process 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B3ADED-4B20-49C6-AA4D-AD620951C8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Stack pointer of a thread in process 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F13828F-4235-49FC-941F-BF721996BCD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6FF6F8-9F7B-431B-A08B-C3D85E803DE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859D70F-61EE-49FE-B4C0-6443E150AB7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9B687AA-B9D3-4334-9A8D-C50FC75B48D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73F7BEF-19CB-4AAD-BF8F-CC7C8913EF7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82F53C-6CB3-4FA0-B6E1-DD31071C756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7AD2341-EBBC-4E1B-B117-E69A775D268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63C612A-FCC9-4AFA-9037-4ADA3944E4A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FE57D1C-BD77-49EE-802A-7E2ADC2E8DB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942429B-4D1A-455B-9EA3-05B8A56F61B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89D97F-D9A9-4049-BF79-100F989E98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8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01335A-A2E9-4E31-AFBB-9116D5A604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Which description is correct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8E0BE2-C6A8-42F1-BCB4-E391DE3B56B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684889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Whether the system supports threads or not, the process is the basic unit of resource allocation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0565-A929-4987-9F41-507D1C2C1FD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Thread is the basic unit of resource allocation and process is the basic unit of scheduling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AAE0DB-8384-4E39-B7AE-DF874272C62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Both system level thread and user level thread switch need kernel support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63B1DE-4F7E-454F-9BA3-E63479CEC4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Each thread in the same process has its own address space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B37103A-F529-4DFF-A134-F2D42B27CE7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9803A85-AE25-4387-B75C-7ED49BEB090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7BFC4F3-9F9B-46AF-942D-83B6FF83CA7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0BAE20E-3B51-4DD0-BAE6-7F083CFA2B9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713E01-43FE-4226-ACEE-B015EEBFBBD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AAD590-925E-47CB-A6B6-8A98E550B1D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7EF9780-213A-40F9-AA62-4D0E57130EA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3FE7917-DB0D-42A8-BA48-CD577FF2A13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ACCB0A7-EC2F-4455-9ECA-B86191CC42D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DFA3380-3379-413F-AB8F-362BAEF947F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49AB5B-AA55-4761-8A8D-5C14CB37288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691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7D43B1-36B6-42AD-A87B-690FBB6B36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559" y="635000"/>
            <a:ext cx="73164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 advantages of multiprogramming system are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49A83-CE3F-4B71-9188-AAD21669165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9117" y="27860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High CPU utilization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E39D60-D476-4A3F-8B14-F5B8BDFF453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17" y="36433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Low system overhead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A4AEF-999D-49E9-BCF0-9023ADE09C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9117" y="450056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High system throughput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FF1A8A-9907-4B35-B91A-14C318D668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9117" y="5357813"/>
            <a:ext cx="640191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High utilization of I / O devices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8F7566-2033-466D-A004-2F6E26DBA7C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663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08A69C-25C7-46BA-A937-C85264BF9F7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663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EEF90B-6DF5-46D6-8BA1-577D96B0C8A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663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4A30B8-7460-4E6F-9708-D1EAD17EEB5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663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968A88-5B70-4EA2-B248-10CF606D8CF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3629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41D49C-4375-423B-9618-6E9DC4E2725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5588" cy="635000"/>
            <a:chOff x="0" y="0"/>
            <a:chExt cx="9145588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6BAF920-6652-4A0D-B980-7B7BF9E25A6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5588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9C23AF6-8194-4C74-9FBA-D00B870F3F0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0CDD528-4D40-4590-9FB3-C312B681BB7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CCD20867-016C-490D-A5D7-89372A099AB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6DA5EE6-34F9-4D87-A8DA-413275A0FB7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8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6119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F3B9911-E466-4555-9006-6FF0E3E56C27}"/>
              </a:ext>
            </a:extLst>
          </p:cNvPr>
          <p:cNvSpPr txBox="1">
            <a:spLocks noChangeArrowheads="1"/>
          </p:cNvSpPr>
          <p:nvPr/>
        </p:nvSpPr>
        <p:spPr>
          <a:xfrm>
            <a:off x="672524" y="0"/>
            <a:ext cx="7888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3800" b="1" dirty="0">
                <a:ea typeface="宋体" panose="02010600030101010101" pitchFamily="2" charset="-122"/>
              </a:rPr>
              <a:t>Check points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CA24C0F-6B4D-4A0D-8A87-FCC74012490E}"/>
              </a:ext>
            </a:extLst>
          </p:cNvPr>
          <p:cNvSpPr txBox="1">
            <a:spLocks noChangeArrowheads="1"/>
          </p:cNvSpPr>
          <p:nvPr/>
        </p:nvSpPr>
        <p:spPr>
          <a:xfrm>
            <a:off x="173833" y="1313448"/>
            <a:ext cx="8764105" cy="484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The features of common OS structure.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How many states can a process have?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How to create and terminate a process in Windows?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What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is PCB?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What is Context Switch?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What </a:t>
            </a:r>
            <a:r>
              <a:rPr lang="en-US" altLang="zh-CN" sz="2800">
                <a:ea typeface="宋体" panose="02010600030101010101" pitchFamily="2" charset="-122"/>
              </a:rPr>
              <a:t>is thread?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ea typeface="宋体" panose="02010600030101010101" pitchFamily="2" charset="-122"/>
              </a:rPr>
              <a:t>What are the differences between process and thread</a:t>
            </a:r>
            <a:r>
              <a:rPr lang="zh-CN" altLang="en-US" sz="2800" dirty="0">
                <a:ea typeface="宋体" panose="02010600030101010101" pitchFamily="2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3030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098B2BDB-5B7C-4AE6-8092-D41FFD0F95CB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6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4" y="0"/>
            <a:ext cx="91440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800" dirty="0">
                <a:ea typeface="宋体" panose="02010600030101010101" pitchFamily="2" charset="-122"/>
              </a:rPr>
              <a:t>System Calls For Directory Management</a:t>
            </a: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9" b="19279"/>
          <a:stretch>
            <a:fillRect/>
          </a:stretch>
        </p:blipFill>
        <p:spPr bwMode="auto">
          <a:xfrm>
            <a:off x="473673" y="1055225"/>
            <a:ext cx="85344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-22">
            <a:extLst>
              <a:ext uri="{FF2B5EF4-FFF2-40B4-BE49-F238E27FC236}">
                <a16:creationId xmlns:a16="http://schemas.microsoft.com/office/drawing/2014/main" id="{B018C660-EF0C-4C03-8C38-605F1727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30" y="3768543"/>
            <a:ext cx="7419435" cy="202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D668803-5445-4334-9732-3847B6582B5B}"/>
              </a:ext>
            </a:extLst>
          </p:cNvPr>
          <p:cNvSpPr txBox="1">
            <a:spLocks noChangeArrowheads="1"/>
          </p:cNvSpPr>
          <p:nvPr/>
        </p:nvSpPr>
        <p:spPr>
          <a:xfrm>
            <a:off x="2736660" y="6015290"/>
            <a:ext cx="3530622" cy="52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mount(“/dev/fd0”, “/</a:t>
            </a:r>
            <a:r>
              <a:rPr lang="en-US" altLang="zh-CN" dirty="0" err="1">
                <a:ea typeface="宋体" panose="02010600030101010101" pitchFamily="2" charset="-122"/>
              </a:rPr>
              <a:t>mnt</a:t>
            </a:r>
            <a:r>
              <a:rPr lang="en-US" altLang="zh-CN" dirty="0">
                <a:ea typeface="宋体" panose="02010600030101010101" pitchFamily="2" charset="-122"/>
              </a:rPr>
              <a:t>”, 0)</a:t>
            </a:r>
          </a:p>
        </p:txBody>
      </p:sp>
    </p:spTree>
    <p:extLst>
      <p:ext uri="{BB962C8B-B14F-4D97-AF65-F5344CB8AC3E}">
        <p14:creationId xmlns:p14="http://schemas.microsoft.com/office/powerpoint/2010/main" val="188589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CCFE19AB-4E31-4C01-B37D-0CE9A1890F32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7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3369" y="0"/>
            <a:ext cx="8559800" cy="1143000"/>
          </a:xfrm>
        </p:spPr>
        <p:txBody>
          <a:bodyPr/>
          <a:lstStyle/>
          <a:p>
            <a:pPr algn="ctr" eaLnBrk="1" hangingPunct="1"/>
            <a:r>
              <a:rPr lang="en-US" altLang="zh-CN" sz="3600" b="1" dirty="0">
                <a:ea typeface="宋体" panose="02010600030101010101" pitchFamily="2" charset="-122"/>
              </a:rPr>
              <a:t>System Calls For Miscellaneous Tasks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5" b="-5016"/>
          <a:stretch>
            <a:fillRect/>
          </a:stretch>
        </p:blipFill>
        <p:spPr bwMode="auto">
          <a:xfrm>
            <a:off x="740843" y="991814"/>
            <a:ext cx="7997551" cy="204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3BB6D8-D232-4BBD-82CD-F1B17F70F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9" y="2664146"/>
            <a:ext cx="5874817" cy="40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7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8738394" y="6502400"/>
            <a:ext cx="406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/>
            <a:fld id="{74D9D6C8-03BD-4C66-A05C-9E9E2088118F}" type="slidenum"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</a:rPr>
              <a:pPr algn="r" eaLnBrk="1" hangingPunct="1"/>
              <a:t>8</a:t>
            </a:fld>
            <a:endParaRPr lang="en-US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894" y="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800" b="1" dirty="0">
                <a:ea typeface="宋体" panose="02010600030101010101" pitchFamily="2" charset="-122"/>
              </a:rPr>
              <a:t>Example Win32 System Calls</a:t>
            </a:r>
          </a:p>
        </p:txBody>
      </p:sp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1" y="1143000"/>
            <a:ext cx="7135270" cy="52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60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84" y="274638"/>
            <a:ext cx="82310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 Calls (Win32)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84" y="1417638"/>
            <a:ext cx="8231029" cy="3890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window program is usually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event-driven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571500" indent="-5715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There is almost a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one-to-one relationship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between the system calls of Unix and Windows, but their names are different.</a:t>
            </a:r>
          </a:p>
          <a:p>
            <a:pPr marL="571500" indent="-5715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Microsoft has defined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Win32 API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application program interface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get OS services. </a:t>
            </a:r>
          </a:p>
          <a:p>
            <a:pPr marL="571500" indent="-57150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number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Win32 API calls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extremely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not all of them run in kernel mode.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117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10518</TotalTime>
  <Words>3007</Words>
  <Application>Microsoft Office PowerPoint</Application>
  <PresentationFormat>自定义</PresentationFormat>
  <Paragraphs>432</Paragraphs>
  <Slides>57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7" baseType="lpstr">
      <vt:lpstr>FontAwesome</vt:lpstr>
      <vt:lpstr>GeosansLight</vt:lpstr>
      <vt:lpstr>Microsoft Yahei</vt:lpstr>
      <vt:lpstr>Open Sans</vt:lpstr>
      <vt:lpstr>Simsun</vt:lpstr>
      <vt:lpstr>ZapfDingbatsITC</vt:lpstr>
      <vt:lpstr>等线</vt:lpstr>
      <vt:lpstr>等线 Light</vt:lpstr>
      <vt:lpstr>黑体</vt:lpstr>
      <vt:lpstr>华文中宋</vt:lpstr>
      <vt:lpstr>宋体</vt:lpstr>
      <vt:lpstr>微软雅黑</vt:lpstr>
      <vt:lpstr>Arial</vt:lpstr>
      <vt:lpstr>Bell MT</vt:lpstr>
      <vt:lpstr>Calibri</vt:lpstr>
      <vt:lpstr>Consolas</vt:lpstr>
      <vt:lpstr>Helvetica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Forking Processes</vt:lpstr>
      <vt:lpstr>System Calls For File Management</vt:lpstr>
      <vt:lpstr>System Calls For Directory Management</vt:lpstr>
      <vt:lpstr>System Calls For Miscellaneous Tasks</vt:lpstr>
      <vt:lpstr>Example Win32 System Calls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Monolithic System</vt:lpstr>
      <vt:lpstr>Layered System</vt:lpstr>
      <vt:lpstr>Microkernels</vt:lpstr>
      <vt:lpstr>Client-Server Model</vt:lpstr>
      <vt:lpstr>PowerPoint 演示文稿</vt:lpstr>
      <vt:lpstr>Processes</vt:lpstr>
      <vt:lpstr>Multiprogramming</vt:lpstr>
      <vt:lpstr>Process Creation</vt:lpstr>
      <vt:lpstr>Unix/Linux: Process Creation</vt:lpstr>
      <vt:lpstr>Unix/Linux: Process Creation</vt:lpstr>
      <vt:lpstr>Windows: Process Creation</vt:lpstr>
      <vt:lpstr>Some Related Links</vt:lpstr>
      <vt:lpstr>Process Termination</vt:lpstr>
      <vt:lpstr>Process Termination</vt:lpstr>
      <vt:lpstr>PowerPoint 演示文稿</vt:lpstr>
      <vt:lpstr>PowerPoint 演示文稿</vt:lpstr>
      <vt:lpstr>Implementation of Processes</vt:lpstr>
      <vt:lpstr>PowerPoint 演示文稿</vt:lpstr>
      <vt:lpstr>Implementation of Processes</vt:lpstr>
      <vt:lpstr>PowerPoint 演示文稿</vt:lpstr>
      <vt:lpstr>Modeling Multiprogramming</vt:lpstr>
      <vt:lpstr>PowerPoint 演示文稿</vt:lpstr>
      <vt:lpstr>PowerPoint 演示文稿</vt:lpstr>
      <vt:lpstr>PowerPoint 演示文稿</vt:lpstr>
      <vt:lpstr>Thread</vt:lpstr>
      <vt:lpstr>Thread</vt:lpstr>
      <vt:lpstr>Thread</vt:lpstr>
      <vt:lpstr>Thread Usage Example</vt:lpstr>
      <vt:lpstr>Single-threaded and Multithreaded Processes</vt:lpstr>
      <vt:lpstr>Thread Model</vt:lpstr>
      <vt:lpstr>Linux: How to Create a Thread?</vt:lpstr>
      <vt:lpstr>Windows: How to Create a Thread?</vt:lpstr>
      <vt:lpstr>Thread vs. Process</vt:lpstr>
      <vt:lpstr>POSIX Threads</vt:lpstr>
      <vt:lpstr>Implementing threads in user space</vt:lpstr>
      <vt:lpstr>Implementing threads in kernel</vt:lpstr>
      <vt:lpstr>Hybrid Implementations</vt:lpstr>
      <vt:lpstr>Multithread Programming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jinghui</dc:creator>
  <cp:lastModifiedBy>82305</cp:lastModifiedBy>
  <cp:revision>874</cp:revision>
  <cp:lastPrinted>2016-08-28T08:23:50Z</cp:lastPrinted>
  <dcterms:created xsi:type="dcterms:W3CDTF">2014-10-22T04:24:20Z</dcterms:created>
  <dcterms:modified xsi:type="dcterms:W3CDTF">2023-09-12T02:40:44Z</dcterms:modified>
</cp:coreProperties>
</file>